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76" r:id="rId6"/>
    <p:sldId id="2212" r:id="rId7"/>
    <p:sldId id="2213" r:id="rId8"/>
    <p:sldId id="2188" r:id="rId9"/>
    <p:sldId id="503" r:id="rId10"/>
    <p:sldId id="395" r:id="rId11"/>
    <p:sldId id="2183" r:id="rId12"/>
    <p:sldId id="2190" r:id="rId13"/>
    <p:sldId id="2202" r:id="rId14"/>
    <p:sldId id="2195" r:id="rId15"/>
    <p:sldId id="2199" r:id="rId16"/>
    <p:sldId id="2197" r:id="rId17"/>
    <p:sldId id="2196" r:id="rId18"/>
    <p:sldId id="2198" r:id="rId19"/>
    <p:sldId id="26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8D2662-9DDE-FEB8-975C-4ADF38862458}" name="Faye Gallant" initials="FG" userId="S::gallanf@wwu.edu::2c431769-69e4-46e7-b45a-1ad9944c8ab0" providerId="AD"/>
  <p188:author id="{480D18AE-C2F8-ADB5-A8DB-FFFE2FB0A09A}" name="Joyce Lopes" initials="JL" userId="S::lopesj2@wwu.edu::e984ddde-952f-4e55-bfd6-1b44f0f5993c" providerId="AD"/>
  <p188:author id="{85AD9EB3-E8C2-C0C2-14E4-952E8C6BBD1F}" name="Sarah Taylor" initials="ST" userId="S::taylo337@wwu.edu::06d92df5-9182-4b0e-8d8e-db32209dc0cc" providerId="AD"/>
  <p188:author id="{4CCF88BF-B690-E5D9-D7D7-FC862248151F}" name="Anna Hurst" initials="AH" userId="S::hursta3@wwu.edu::7c3aba28-9b10-4f97-af81-67af7658eee1" providerId="AD"/>
  <p188:author id="{9526C1F4-788B-04DC-945C-6E73E8F6D90D}" name="Samara Aboav" initials="SA" userId="S::aboavs@wwu.edu::d176713f-df45-4708-b295-b16b7808a9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8FD3"/>
    <a:srgbClr val="003F87"/>
    <a:srgbClr val="5DA225"/>
    <a:srgbClr val="63C2FF"/>
    <a:srgbClr val="E3E7E9"/>
    <a:srgbClr val="002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DDBF7-91B1-0C59-A6FD-2DC8B40442B4}" v="63" dt="2024-06-05T22:04:36.360"/>
    <p1510:client id="{16EEB4C1-071D-47CC-8F15-767C9F8CD5BD}" v="1" dt="2024-06-06T20:54:13.078"/>
    <p1510:client id="{B921CB15-E8F6-4ADD-A6E2-E75C15F769C3}" v="1" dt="2024-06-05T23:20:53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83" autoAdjust="0"/>
  </p:normalViewPr>
  <p:slideViewPr>
    <p:cSldViewPr snapToGrid="0">
      <p:cViewPr varScale="1">
        <p:scale>
          <a:sx n="96" d="100"/>
          <a:sy n="96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aylor" userId="06d92df5-9182-4b0e-8d8e-db32209dc0cc" providerId="ADAL" clId="{16EEB4C1-071D-47CC-8F15-767C9F8CD5BD}"/>
    <pc:docChg chg="custSel modSld">
      <pc:chgData name="Sarah Taylor" userId="06d92df5-9182-4b0e-8d8e-db32209dc0cc" providerId="ADAL" clId="{16EEB4C1-071D-47CC-8F15-767C9F8CD5BD}" dt="2024-06-06T21:09:14.067" v="274" actId="5793"/>
      <pc:docMkLst>
        <pc:docMk/>
      </pc:docMkLst>
      <pc:sldChg chg="modNotesTx">
        <pc:chgData name="Sarah Taylor" userId="06d92df5-9182-4b0e-8d8e-db32209dc0cc" providerId="ADAL" clId="{16EEB4C1-071D-47CC-8F15-767C9F8CD5BD}" dt="2024-06-06T20:51:11.399" v="273" actId="20577"/>
        <pc:sldMkLst>
          <pc:docMk/>
          <pc:sldMk cId="3969825657" sldId="256"/>
        </pc:sldMkLst>
      </pc:sldChg>
      <pc:sldChg chg="modNotesTx">
        <pc:chgData name="Sarah Taylor" userId="06d92df5-9182-4b0e-8d8e-db32209dc0cc" providerId="ADAL" clId="{16EEB4C1-071D-47CC-8F15-767C9F8CD5BD}" dt="2024-06-06T20:28:16.763" v="19" actId="6549"/>
        <pc:sldMkLst>
          <pc:docMk/>
          <pc:sldMk cId="442874657" sldId="265"/>
        </pc:sldMkLst>
      </pc:sldChg>
      <pc:sldChg chg="modNotesTx">
        <pc:chgData name="Sarah Taylor" userId="06d92df5-9182-4b0e-8d8e-db32209dc0cc" providerId="ADAL" clId="{16EEB4C1-071D-47CC-8F15-767C9F8CD5BD}" dt="2024-06-06T20:27:33.616" v="0" actId="6549"/>
        <pc:sldMkLst>
          <pc:docMk/>
          <pc:sldMk cId="1043999685" sldId="276"/>
        </pc:sldMkLst>
      </pc:sldChg>
      <pc:sldChg chg="modNotesTx">
        <pc:chgData name="Sarah Taylor" userId="06d92df5-9182-4b0e-8d8e-db32209dc0cc" providerId="ADAL" clId="{16EEB4C1-071D-47CC-8F15-767C9F8CD5BD}" dt="2024-06-06T20:27:47.556" v="10" actId="20577"/>
        <pc:sldMkLst>
          <pc:docMk/>
          <pc:sldMk cId="447757732" sldId="395"/>
        </pc:sldMkLst>
      </pc:sldChg>
      <pc:sldChg chg="modNotesTx">
        <pc:chgData name="Sarah Taylor" userId="06d92df5-9182-4b0e-8d8e-db32209dc0cc" providerId="ADAL" clId="{16EEB4C1-071D-47CC-8F15-767C9F8CD5BD}" dt="2024-06-06T20:27:43.897" v="4" actId="6549"/>
        <pc:sldMkLst>
          <pc:docMk/>
          <pc:sldMk cId="1745323830" sldId="503"/>
        </pc:sldMkLst>
      </pc:sldChg>
      <pc:sldChg chg="modNotesTx">
        <pc:chgData name="Sarah Taylor" userId="06d92df5-9182-4b0e-8d8e-db32209dc0cc" providerId="ADAL" clId="{16EEB4C1-071D-47CC-8F15-767C9F8CD5BD}" dt="2024-06-06T20:27:49.680" v="11" actId="6549"/>
        <pc:sldMkLst>
          <pc:docMk/>
          <pc:sldMk cId="506056123" sldId="2183"/>
        </pc:sldMkLst>
      </pc:sldChg>
      <pc:sldChg chg="modNotesTx">
        <pc:chgData name="Sarah Taylor" userId="06d92df5-9182-4b0e-8d8e-db32209dc0cc" providerId="ADAL" clId="{16EEB4C1-071D-47CC-8F15-767C9F8CD5BD}" dt="2024-06-06T20:27:41.750" v="3" actId="6549"/>
        <pc:sldMkLst>
          <pc:docMk/>
          <pc:sldMk cId="693400295" sldId="2188"/>
        </pc:sldMkLst>
      </pc:sldChg>
      <pc:sldChg chg="modNotesTx">
        <pc:chgData name="Sarah Taylor" userId="06d92df5-9182-4b0e-8d8e-db32209dc0cc" providerId="ADAL" clId="{16EEB4C1-071D-47CC-8F15-767C9F8CD5BD}" dt="2024-06-06T20:27:52.896" v="12" actId="6549"/>
        <pc:sldMkLst>
          <pc:docMk/>
          <pc:sldMk cId="1237558914" sldId="2190"/>
        </pc:sldMkLst>
      </pc:sldChg>
      <pc:sldChg chg="modNotesTx">
        <pc:chgData name="Sarah Taylor" userId="06d92df5-9182-4b0e-8d8e-db32209dc0cc" providerId="ADAL" clId="{16EEB4C1-071D-47CC-8F15-767C9F8CD5BD}" dt="2024-06-06T20:27:59.788" v="14" actId="6549"/>
        <pc:sldMkLst>
          <pc:docMk/>
          <pc:sldMk cId="1847137314" sldId="2195"/>
        </pc:sldMkLst>
      </pc:sldChg>
      <pc:sldChg chg="modNotesTx">
        <pc:chgData name="Sarah Taylor" userId="06d92df5-9182-4b0e-8d8e-db32209dc0cc" providerId="ADAL" clId="{16EEB4C1-071D-47CC-8F15-767C9F8CD5BD}" dt="2024-06-06T20:28:10.541" v="17" actId="6549"/>
        <pc:sldMkLst>
          <pc:docMk/>
          <pc:sldMk cId="1627997530" sldId="2196"/>
        </pc:sldMkLst>
      </pc:sldChg>
      <pc:sldChg chg="modNotesTx">
        <pc:chgData name="Sarah Taylor" userId="06d92df5-9182-4b0e-8d8e-db32209dc0cc" providerId="ADAL" clId="{16EEB4C1-071D-47CC-8F15-767C9F8CD5BD}" dt="2024-06-06T20:28:06.861" v="16" actId="6549"/>
        <pc:sldMkLst>
          <pc:docMk/>
          <pc:sldMk cId="394429450" sldId="2197"/>
        </pc:sldMkLst>
      </pc:sldChg>
      <pc:sldChg chg="modNotesTx">
        <pc:chgData name="Sarah Taylor" userId="06d92df5-9182-4b0e-8d8e-db32209dc0cc" providerId="ADAL" clId="{16EEB4C1-071D-47CC-8F15-767C9F8CD5BD}" dt="2024-06-06T20:28:12.676" v="18" actId="6549"/>
        <pc:sldMkLst>
          <pc:docMk/>
          <pc:sldMk cId="2798443510" sldId="2198"/>
        </pc:sldMkLst>
      </pc:sldChg>
      <pc:sldChg chg="modNotesTx">
        <pc:chgData name="Sarah Taylor" userId="06d92df5-9182-4b0e-8d8e-db32209dc0cc" providerId="ADAL" clId="{16EEB4C1-071D-47CC-8F15-767C9F8CD5BD}" dt="2024-06-06T20:28:02.339" v="15" actId="6549"/>
        <pc:sldMkLst>
          <pc:docMk/>
          <pc:sldMk cId="4205945682" sldId="2199"/>
        </pc:sldMkLst>
      </pc:sldChg>
      <pc:sldChg chg="modNotesTx">
        <pc:chgData name="Sarah Taylor" userId="06d92df5-9182-4b0e-8d8e-db32209dc0cc" providerId="ADAL" clId="{16EEB4C1-071D-47CC-8F15-767C9F8CD5BD}" dt="2024-06-06T20:27:57.914" v="13" actId="6549"/>
        <pc:sldMkLst>
          <pc:docMk/>
          <pc:sldMk cId="3089421912" sldId="2202"/>
        </pc:sldMkLst>
      </pc:sldChg>
      <pc:sldChg chg="modNotesTx">
        <pc:chgData name="Sarah Taylor" userId="06d92df5-9182-4b0e-8d8e-db32209dc0cc" providerId="ADAL" clId="{16EEB4C1-071D-47CC-8F15-767C9F8CD5BD}" dt="2024-06-06T21:09:14.067" v="274" actId="5793"/>
        <pc:sldMkLst>
          <pc:docMk/>
          <pc:sldMk cId="1651743244" sldId="2212"/>
        </pc:sldMkLst>
      </pc:sldChg>
      <pc:sldChg chg="modNotesTx">
        <pc:chgData name="Sarah Taylor" userId="06d92df5-9182-4b0e-8d8e-db32209dc0cc" providerId="ADAL" clId="{16EEB4C1-071D-47CC-8F15-767C9F8CD5BD}" dt="2024-06-06T20:27:40.004" v="2" actId="6549"/>
        <pc:sldMkLst>
          <pc:docMk/>
          <pc:sldMk cId="61705595" sldId="22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Y%2023%20FS%20Analysis%20-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>
              <a:defRPr sz="2200">
                <a:latin typeface="Fira Sans" panose="020B0503050000020004" pitchFamily="34" charset="0"/>
              </a:defRPr>
            </a:pPr>
            <a:r>
              <a:rPr lang="en-US" sz="2200">
                <a:latin typeface="Fira Sans" panose="020B0503050000020004" pitchFamily="34" charset="0"/>
              </a:rPr>
              <a:t>Total Revenue: $383,312 (in thousands)</a:t>
            </a:r>
          </a:p>
        </c:rich>
      </c:tx>
      <c:layout>
        <c:manualLayout>
          <c:xMode val="edge"/>
          <c:yMode val="edge"/>
          <c:x val="0.57602596588139487"/>
          <c:y val="0.2186392534266549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878499173368452"/>
          <c:y val="0.3415822236880085"/>
          <c:w val="0.32247914740194888"/>
          <c:h val="0.47443267235574776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2.4781479098146732E-3"/>
                  <c:y val="-2.1360004094195867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C1-445C-9B08-1E0FBA412F07}"/>
                </c:ext>
              </c:extLst>
            </c:dLbl>
            <c:dLbl>
              <c:idx val="1"/>
              <c:layout>
                <c:manualLayout>
                  <c:x val="7.2521192255445947E-3"/>
                  <c:y val="3.9681530059438612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C1-445C-9B08-1E0FBA412F07}"/>
                </c:ext>
              </c:extLst>
            </c:dLbl>
            <c:dLbl>
              <c:idx val="2"/>
              <c:layout>
                <c:manualLayout>
                  <c:x val="-1.3764115784459373E-2"/>
                  <c:y val="-1.6847920187986982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C1-445C-9B08-1E0FBA412F07}"/>
                </c:ext>
              </c:extLst>
            </c:dLbl>
            <c:dLbl>
              <c:idx val="3"/>
              <c:layout>
                <c:manualLayout>
                  <c:x val="-3.3074789138902133E-2"/>
                  <c:y val="3.3987440051668941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C1-445C-9B08-1E0FBA412F07}"/>
                </c:ext>
              </c:extLst>
            </c:dLbl>
            <c:dLbl>
              <c:idx val="4"/>
              <c:layout>
                <c:manualLayout>
                  <c:x val="-7.0548201013289433E-3"/>
                  <c:y val="4.7966427594879572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C1-445C-9B08-1E0FBA412F07}"/>
                </c:ext>
              </c:extLst>
            </c:dLbl>
            <c:dLbl>
              <c:idx val="5"/>
              <c:layout>
                <c:manualLayout>
                  <c:x val="6.2832107081933538E-3"/>
                  <c:y val="-4.932102150183898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C1-445C-9B08-1E0FBA412F07}"/>
                </c:ext>
              </c:extLst>
            </c:dLbl>
            <c:dLbl>
              <c:idx val="6"/>
              <c:layout>
                <c:manualLayout>
                  <c:x val="6.4066653590009431E-2"/>
                  <c:y val="-3.7417927471108191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C1-445C-9B08-1E0FBA412F07}"/>
                </c:ext>
              </c:extLst>
            </c:dLbl>
            <c:dLbl>
              <c:idx val="7"/>
              <c:layout>
                <c:manualLayout>
                  <c:x val="0.10534924909087943"/>
                  <c:y val="1.339755402915061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C1-445C-9B08-1E0FBA412F07}"/>
                </c:ext>
              </c:extLst>
            </c:dLbl>
            <c:numFmt formatCode="0%" sourceLinked="0"/>
            <c:spPr>
              <a:ln w="3175">
                <a:prstDash val="solid"/>
              </a:ln>
            </c:spPr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'[FY 23 FS Analysis - graphs.xlsx]RevExp graphs 23'!$A$4:$A$11</c:f>
              <c:strCache>
                <c:ptCount val="8"/>
                <c:pt idx="0">
                  <c:v>Tuition and Fees, Net $117,703</c:v>
                </c:pt>
                <c:pt idx="1">
                  <c:v>State Appropriations - Operating $106,401</c:v>
                </c:pt>
                <c:pt idx="2">
                  <c:v>Auxiliary Enterprises, Net $68,337</c:v>
                </c:pt>
                <c:pt idx="3">
                  <c:v>Grants and Contracts $64,845</c:v>
                </c:pt>
                <c:pt idx="4">
                  <c:v>State Appropriations - Capital $9,782</c:v>
                </c:pt>
                <c:pt idx="5">
                  <c:v>Sales and Services of Educational Activities $7,663</c:v>
                </c:pt>
                <c:pt idx="6">
                  <c:v>Other Capital Revenue $4,244</c:v>
                </c:pt>
                <c:pt idx="7">
                  <c:v>Other  $4,337</c:v>
                </c:pt>
              </c:strCache>
            </c:strRef>
          </c:cat>
          <c:val>
            <c:numRef>
              <c:f>'[FY 23 FS Analysis - graphs.xlsx]RevExp graphs 23'!$B$4:$B$11</c:f>
              <c:numCache>
                <c:formatCode>0%</c:formatCode>
                <c:ptCount val="8"/>
                <c:pt idx="0">
                  <c:v>0.30706770832130825</c:v>
                </c:pt>
                <c:pt idx="1">
                  <c:v>0.27758300788963169</c:v>
                </c:pt>
                <c:pt idx="2">
                  <c:v>0.17828132149663578</c:v>
                </c:pt>
                <c:pt idx="3">
                  <c:v>0.16917129276946322</c:v>
                </c:pt>
                <c:pt idx="4">
                  <c:v>2.5519487352453643E-2</c:v>
                </c:pt>
                <c:pt idx="5">
                  <c:v>1.9990456582020196E-2</c:v>
                </c:pt>
                <c:pt idx="6">
                  <c:v>1.1071460571714681E-2</c:v>
                </c:pt>
                <c:pt idx="7">
                  <c:v>1.1315265016772727E-2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C1-445C-9B08-1E0FBA412F07}"/>
            </c:ext>
          </c:extLst>
        </c:ser>
        <c:dLbls>
          <c:showLegendKey val="1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6701021711041799"/>
          <c:y val="0.30625036453776611"/>
          <c:w val="0.41670246199987387"/>
          <c:h val="0.66121697287839021"/>
        </c:manualLayout>
      </c:layout>
      <c:overlay val="0"/>
      <c:spPr>
        <a:noFill/>
        <a:effectLst>
          <a:innerShdw blurRad="63500" dist="50800" dir="16200000">
            <a:prstClr val="black">
              <a:alpha val="62000"/>
            </a:prstClr>
          </a:innerShdw>
        </a:effectLst>
      </c:spPr>
      <c:txPr>
        <a:bodyPr/>
        <a:lstStyle/>
        <a:p>
          <a:pPr>
            <a:defRPr>
              <a:latin typeface="Fira Sans" panose="020B05030500000200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gradFill>
        <a:gsLst>
          <a:gs pos="0">
            <a:srgbClr val="000082">
              <a:alpha val="61000"/>
            </a:srgbClr>
          </a:gs>
          <a:gs pos="13000">
            <a:srgbClr val="0047FF"/>
          </a:gs>
          <a:gs pos="28000">
            <a:srgbClr val="000082"/>
          </a:gs>
          <a:gs pos="42999">
            <a:srgbClr val="0047FF"/>
          </a:gs>
          <a:gs pos="58000">
            <a:srgbClr val="000082"/>
          </a:gs>
          <a:gs pos="72000">
            <a:srgbClr val="0047FF"/>
          </a:gs>
          <a:gs pos="87000">
            <a:srgbClr val="000082"/>
          </a:gs>
          <a:gs pos="100000">
            <a:srgbClr val="0047FF"/>
          </a:gs>
        </a:gsLst>
        <a:lin ang="5400000" scaled="0"/>
      </a:gra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2BC1F-E971-49F1-AB67-1D27D22DBBE2}" type="doc">
      <dgm:prSet loTypeId="urn:microsoft.com/office/officeart/2011/layout/HexagonRadial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BB35A0A-FEF6-455D-8257-0376BB522D83}">
      <dgm:prSet phldrT="[Text]"/>
      <dgm:spPr/>
      <dgm:t>
        <a:bodyPr/>
        <a:lstStyle/>
        <a:p>
          <a:pPr rtl="0"/>
          <a:r>
            <a:rPr lang="en-US"/>
            <a:t>Education</a:t>
          </a:r>
          <a:r>
            <a:rPr lang="en-US">
              <a:latin typeface="Calibri Light" panose="020F0302020204030204"/>
            </a:rPr>
            <a:t> =</a:t>
          </a:r>
          <a:endParaRPr lang="en-US"/>
        </a:p>
        <a:p>
          <a:r>
            <a:rPr lang="en-US"/>
            <a:t>Core Mission</a:t>
          </a:r>
        </a:p>
      </dgm:t>
    </dgm:pt>
    <dgm:pt modelId="{585958FD-E6ED-4451-A101-220B906F0B4D}" type="parTrans" cxnId="{B2AC8BE6-2001-4E72-A763-3B2943FA67E6}">
      <dgm:prSet/>
      <dgm:spPr/>
      <dgm:t>
        <a:bodyPr/>
        <a:lstStyle/>
        <a:p>
          <a:endParaRPr lang="en-US"/>
        </a:p>
      </dgm:t>
    </dgm:pt>
    <dgm:pt modelId="{7151B679-4683-4333-9761-4C3E6728AD32}" type="sibTrans" cxnId="{B2AC8BE6-2001-4E72-A763-3B2943FA67E6}">
      <dgm:prSet/>
      <dgm:spPr/>
      <dgm:t>
        <a:bodyPr/>
        <a:lstStyle/>
        <a:p>
          <a:endParaRPr lang="en-US"/>
        </a:p>
      </dgm:t>
    </dgm:pt>
    <dgm:pt modelId="{78945E01-FA60-4D3F-A440-0F2AD0F4B77E}">
      <dgm:prSet phldrT="[Text]"/>
      <dgm:spPr/>
      <dgm:t>
        <a:bodyPr/>
        <a:lstStyle/>
        <a:p>
          <a:r>
            <a:rPr lang="en-US"/>
            <a:t>Responsible</a:t>
          </a:r>
        </a:p>
        <a:p>
          <a:r>
            <a:rPr lang="en-US"/>
            <a:t>Stewards</a:t>
          </a:r>
        </a:p>
      </dgm:t>
    </dgm:pt>
    <dgm:pt modelId="{3FB01B4C-6C05-4313-AED0-E591E774A8D2}" type="parTrans" cxnId="{09874988-1C70-43D3-8A7A-9543F65DF0C7}">
      <dgm:prSet/>
      <dgm:spPr/>
      <dgm:t>
        <a:bodyPr/>
        <a:lstStyle/>
        <a:p>
          <a:endParaRPr lang="en-US"/>
        </a:p>
      </dgm:t>
    </dgm:pt>
    <dgm:pt modelId="{63853483-2A55-453F-BF92-D39BFC943CDB}" type="sibTrans" cxnId="{09874988-1C70-43D3-8A7A-9543F65DF0C7}">
      <dgm:prSet/>
      <dgm:spPr/>
      <dgm:t>
        <a:bodyPr/>
        <a:lstStyle/>
        <a:p>
          <a:endParaRPr lang="en-US"/>
        </a:p>
      </dgm:t>
    </dgm:pt>
    <dgm:pt modelId="{9DB324C9-1228-43E5-A796-4BA7A648B556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Tightening Operations</a:t>
          </a:r>
          <a:endParaRPr lang="en-US"/>
        </a:p>
      </dgm:t>
    </dgm:pt>
    <dgm:pt modelId="{473E3701-E062-4B7A-A0D8-2EA1CDDA4EB7}" type="parTrans" cxnId="{DEE50D33-3910-4B8C-925B-F28F9F9F5969}">
      <dgm:prSet/>
      <dgm:spPr/>
      <dgm:t>
        <a:bodyPr/>
        <a:lstStyle/>
        <a:p>
          <a:endParaRPr lang="en-US"/>
        </a:p>
      </dgm:t>
    </dgm:pt>
    <dgm:pt modelId="{A15331F7-8E4F-43E8-B096-83CA6EF88887}" type="sibTrans" cxnId="{DEE50D33-3910-4B8C-925B-F28F9F9F5969}">
      <dgm:prSet/>
      <dgm:spPr/>
      <dgm:t>
        <a:bodyPr/>
        <a:lstStyle/>
        <a:p>
          <a:endParaRPr lang="en-US"/>
        </a:p>
      </dgm:t>
    </dgm:pt>
    <dgm:pt modelId="{CF1465B6-934D-474E-88FA-71440FF3EAF3}">
      <dgm:prSet phldrT="[Text]"/>
      <dgm:spPr/>
      <dgm:t>
        <a:bodyPr/>
        <a:lstStyle/>
        <a:p>
          <a:r>
            <a:rPr lang="en-US"/>
            <a:t>Balanced Approach</a:t>
          </a:r>
        </a:p>
      </dgm:t>
    </dgm:pt>
    <dgm:pt modelId="{81DB0D58-A5F7-48A6-90DE-7A0A08D33536}" type="parTrans" cxnId="{A947E27E-558A-48C2-B437-25F38D84C271}">
      <dgm:prSet/>
      <dgm:spPr/>
      <dgm:t>
        <a:bodyPr/>
        <a:lstStyle/>
        <a:p>
          <a:endParaRPr lang="en-US"/>
        </a:p>
      </dgm:t>
    </dgm:pt>
    <dgm:pt modelId="{A4F7D4ED-CBA6-424A-A9FC-2D548D480531}" type="sibTrans" cxnId="{A947E27E-558A-48C2-B437-25F38D84C271}">
      <dgm:prSet/>
      <dgm:spPr/>
      <dgm:t>
        <a:bodyPr/>
        <a:lstStyle/>
        <a:p>
          <a:endParaRPr lang="en-US"/>
        </a:p>
      </dgm:t>
    </dgm:pt>
    <dgm:pt modelId="{5AF3AF86-4406-4677-A493-82DC4A7FA9A4}">
      <dgm:prSet phldrT="[Text]"/>
      <dgm:spPr/>
      <dgm:t>
        <a:bodyPr/>
        <a:lstStyle/>
        <a:p>
          <a:r>
            <a:rPr lang="en-US"/>
            <a:t>Fiscal Realities</a:t>
          </a:r>
        </a:p>
      </dgm:t>
    </dgm:pt>
    <dgm:pt modelId="{4E6C9473-80EE-4884-B941-46CEB713BDC3}" type="parTrans" cxnId="{D19D6E78-7D0A-404B-9B19-382AA0F7BF96}">
      <dgm:prSet/>
      <dgm:spPr/>
      <dgm:t>
        <a:bodyPr/>
        <a:lstStyle/>
        <a:p>
          <a:endParaRPr lang="en-US"/>
        </a:p>
      </dgm:t>
    </dgm:pt>
    <dgm:pt modelId="{F7B75AAD-FB9B-4010-8ED5-EF3E5F31BDC9}" type="sibTrans" cxnId="{D19D6E78-7D0A-404B-9B19-382AA0F7BF96}">
      <dgm:prSet/>
      <dgm:spPr/>
      <dgm:t>
        <a:bodyPr/>
        <a:lstStyle/>
        <a:p>
          <a:endParaRPr lang="en-US"/>
        </a:p>
      </dgm:t>
    </dgm:pt>
    <dgm:pt modelId="{5542B596-8DCF-4A12-A64B-384E3C920AE0}">
      <dgm:prSet phldrT="[Text]"/>
      <dgm:spPr/>
      <dgm:t>
        <a:bodyPr/>
        <a:lstStyle/>
        <a:p>
          <a:r>
            <a:rPr lang="en-US"/>
            <a:t>Transparency</a:t>
          </a:r>
        </a:p>
      </dgm:t>
    </dgm:pt>
    <dgm:pt modelId="{1E8CE148-6160-4227-913C-AF0538DE8839}" type="parTrans" cxnId="{C7D53C97-790D-49CA-AF6A-D2935DFF3619}">
      <dgm:prSet/>
      <dgm:spPr/>
      <dgm:t>
        <a:bodyPr/>
        <a:lstStyle/>
        <a:p>
          <a:endParaRPr lang="en-US"/>
        </a:p>
      </dgm:t>
    </dgm:pt>
    <dgm:pt modelId="{7C8B03D1-CFCD-432A-9DBE-A4746F69F3A5}" type="sibTrans" cxnId="{C7D53C97-790D-49CA-AF6A-D2935DFF3619}">
      <dgm:prSet/>
      <dgm:spPr/>
      <dgm:t>
        <a:bodyPr/>
        <a:lstStyle/>
        <a:p>
          <a:endParaRPr lang="en-US"/>
        </a:p>
      </dgm:t>
    </dgm:pt>
    <dgm:pt modelId="{7686FE8B-E524-45BC-994C-5DF0419B651A}">
      <dgm:prSet phldrT="[Text]"/>
      <dgm:spPr/>
      <dgm:t>
        <a:bodyPr/>
        <a:lstStyle/>
        <a:p>
          <a:r>
            <a:rPr lang="en-US"/>
            <a:t>Headwinds</a:t>
          </a:r>
        </a:p>
      </dgm:t>
    </dgm:pt>
    <dgm:pt modelId="{1935AE05-80B6-4734-BB78-090FB2B9B68E}" type="parTrans" cxnId="{A25AE97F-02FB-4B78-B0B4-FBAEC8707E6B}">
      <dgm:prSet/>
      <dgm:spPr/>
      <dgm:t>
        <a:bodyPr/>
        <a:lstStyle/>
        <a:p>
          <a:endParaRPr lang="en-US"/>
        </a:p>
      </dgm:t>
    </dgm:pt>
    <dgm:pt modelId="{4792F694-9EA3-43E0-AF54-EA1668F87F57}" type="sibTrans" cxnId="{A25AE97F-02FB-4B78-B0B4-FBAEC8707E6B}">
      <dgm:prSet/>
      <dgm:spPr/>
      <dgm:t>
        <a:bodyPr/>
        <a:lstStyle/>
        <a:p>
          <a:endParaRPr lang="en-US"/>
        </a:p>
      </dgm:t>
    </dgm:pt>
    <dgm:pt modelId="{E7327D41-0A9B-4AE3-80C6-30166B19F30E}" type="pres">
      <dgm:prSet presAssocID="{BB62BC1F-E971-49F1-AB67-1D27D22DBBE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BFA60FB-60A5-4753-AF14-2D65F389BA18}" type="pres">
      <dgm:prSet presAssocID="{1BB35A0A-FEF6-455D-8257-0376BB522D83}" presName="Parent" presStyleLbl="node0" presStyleIdx="0" presStyleCnt="1">
        <dgm:presLayoutVars>
          <dgm:chMax val="6"/>
          <dgm:chPref val="6"/>
        </dgm:presLayoutVars>
      </dgm:prSet>
      <dgm:spPr/>
    </dgm:pt>
    <dgm:pt modelId="{3B77F489-F594-4D77-B17A-824BA2EED672}" type="pres">
      <dgm:prSet presAssocID="{78945E01-FA60-4D3F-A440-0F2AD0F4B77E}" presName="Accent1" presStyleCnt="0"/>
      <dgm:spPr/>
    </dgm:pt>
    <dgm:pt modelId="{EEFAD0F1-16CC-4F62-9BEF-6A70F1BF43FE}" type="pres">
      <dgm:prSet presAssocID="{78945E01-FA60-4D3F-A440-0F2AD0F4B77E}" presName="Accent" presStyleLbl="bgShp" presStyleIdx="0" presStyleCnt="6"/>
      <dgm:spPr/>
    </dgm:pt>
    <dgm:pt modelId="{18D78323-19E7-4BD0-90D5-89AB693E5309}" type="pres">
      <dgm:prSet presAssocID="{78945E01-FA60-4D3F-A440-0F2AD0F4B77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873B5B5-0663-4220-928A-EB2FE44BCCE5}" type="pres">
      <dgm:prSet presAssocID="{9DB324C9-1228-43E5-A796-4BA7A648B556}" presName="Accent2" presStyleCnt="0"/>
      <dgm:spPr/>
    </dgm:pt>
    <dgm:pt modelId="{5466C368-C414-4B8A-8B2C-DBDE6DD9D2EF}" type="pres">
      <dgm:prSet presAssocID="{9DB324C9-1228-43E5-A796-4BA7A648B556}" presName="Accent" presStyleLbl="bgShp" presStyleIdx="1" presStyleCnt="6"/>
      <dgm:spPr/>
    </dgm:pt>
    <dgm:pt modelId="{6483FAF2-9984-4028-9EE3-18F591C04ADF}" type="pres">
      <dgm:prSet presAssocID="{9DB324C9-1228-43E5-A796-4BA7A648B55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E1F9CD2-6BE7-4E9B-AD0E-78B21E509AC2}" type="pres">
      <dgm:prSet presAssocID="{CF1465B6-934D-474E-88FA-71440FF3EAF3}" presName="Accent3" presStyleCnt="0"/>
      <dgm:spPr/>
    </dgm:pt>
    <dgm:pt modelId="{A45EC2FE-C7F0-44A4-8666-CC246C9BBD7D}" type="pres">
      <dgm:prSet presAssocID="{CF1465B6-934D-474E-88FA-71440FF3EAF3}" presName="Accent" presStyleLbl="bgShp" presStyleIdx="2" presStyleCnt="6"/>
      <dgm:spPr/>
    </dgm:pt>
    <dgm:pt modelId="{218B597A-E1C0-46D7-9950-ECD53078B6A9}" type="pres">
      <dgm:prSet presAssocID="{CF1465B6-934D-474E-88FA-71440FF3EAF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BEC68DE0-9FFB-4C6D-BF22-8712DD01DFA4}" type="pres">
      <dgm:prSet presAssocID="{5AF3AF86-4406-4677-A493-82DC4A7FA9A4}" presName="Accent4" presStyleCnt="0"/>
      <dgm:spPr/>
    </dgm:pt>
    <dgm:pt modelId="{B47AE7E6-B713-42A7-89DC-FEE280FEFD7C}" type="pres">
      <dgm:prSet presAssocID="{5AF3AF86-4406-4677-A493-82DC4A7FA9A4}" presName="Accent" presStyleLbl="bgShp" presStyleIdx="3" presStyleCnt="6"/>
      <dgm:spPr/>
    </dgm:pt>
    <dgm:pt modelId="{9A9C360E-3CF4-4581-A6F7-9F0B39C54385}" type="pres">
      <dgm:prSet presAssocID="{5AF3AF86-4406-4677-A493-82DC4A7FA9A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CD7096B-E326-434E-B3E8-1FA682855801}" type="pres">
      <dgm:prSet presAssocID="{5542B596-8DCF-4A12-A64B-384E3C920AE0}" presName="Accent5" presStyleCnt="0"/>
      <dgm:spPr/>
    </dgm:pt>
    <dgm:pt modelId="{5FC22BED-6F80-4640-AFFC-FD55AAC37DA4}" type="pres">
      <dgm:prSet presAssocID="{5542B596-8DCF-4A12-A64B-384E3C920AE0}" presName="Accent" presStyleLbl="bgShp" presStyleIdx="4" presStyleCnt="6"/>
      <dgm:spPr/>
    </dgm:pt>
    <dgm:pt modelId="{3732D9DB-5843-437A-AB2E-075C3235AC85}" type="pres">
      <dgm:prSet presAssocID="{5542B596-8DCF-4A12-A64B-384E3C920AE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55170E6-1173-4A13-A643-D4731588B227}" type="pres">
      <dgm:prSet presAssocID="{7686FE8B-E524-45BC-994C-5DF0419B651A}" presName="Accent6" presStyleCnt="0"/>
      <dgm:spPr/>
    </dgm:pt>
    <dgm:pt modelId="{EA10E2EF-B48A-4B7A-93A8-20690C1D765F}" type="pres">
      <dgm:prSet presAssocID="{7686FE8B-E524-45BC-994C-5DF0419B651A}" presName="Accent" presStyleLbl="bgShp" presStyleIdx="5" presStyleCnt="6"/>
      <dgm:spPr/>
    </dgm:pt>
    <dgm:pt modelId="{E8F3897C-6C33-425E-90D0-35AD766B87D5}" type="pres">
      <dgm:prSet presAssocID="{7686FE8B-E524-45BC-994C-5DF0419B651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5328B0B-4CD0-4A62-BC89-894B9D05DCB7}" type="presOf" srcId="{BB62BC1F-E971-49F1-AB67-1D27D22DBBE2}" destId="{E7327D41-0A9B-4AE3-80C6-30166B19F30E}" srcOrd="0" destOrd="0" presId="urn:microsoft.com/office/officeart/2011/layout/HexagonRadial"/>
    <dgm:cxn modelId="{211EFC17-15A8-4BC7-82CC-9FEDCD974DC9}" type="presOf" srcId="{5AF3AF86-4406-4677-A493-82DC4A7FA9A4}" destId="{9A9C360E-3CF4-4581-A6F7-9F0B39C54385}" srcOrd="0" destOrd="0" presId="urn:microsoft.com/office/officeart/2011/layout/HexagonRadial"/>
    <dgm:cxn modelId="{D83C4E2E-FFB6-4996-8494-48C9B0A518E9}" type="presOf" srcId="{1BB35A0A-FEF6-455D-8257-0376BB522D83}" destId="{0BFA60FB-60A5-4753-AF14-2D65F389BA18}" srcOrd="0" destOrd="0" presId="urn:microsoft.com/office/officeart/2011/layout/HexagonRadial"/>
    <dgm:cxn modelId="{DEE50D33-3910-4B8C-925B-F28F9F9F5969}" srcId="{1BB35A0A-FEF6-455D-8257-0376BB522D83}" destId="{9DB324C9-1228-43E5-A796-4BA7A648B556}" srcOrd="1" destOrd="0" parTransId="{473E3701-E062-4B7A-A0D8-2EA1CDDA4EB7}" sibTransId="{A15331F7-8E4F-43E8-B096-83CA6EF88887}"/>
    <dgm:cxn modelId="{BEFE1239-7577-40F5-9D28-F6483E4E8097}" type="presOf" srcId="{7686FE8B-E524-45BC-994C-5DF0419B651A}" destId="{E8F3897C-6C33-425E-90D0-35AD766B87D5}" srcOrd="0" destOrd="0" presId="urn:microsoft.com/office/officeart/2011/layout/HexagonRadial"/>
    <dgm:cxn modelId="{06A95842-7CFE-48E0-92DE-AD7DA7080E2C}" type="presOf" srcId="{CF1465B6-934D-474E-88FA-71440FF3EAF3}" destId="{218B597A-E1C0-46D7-9950-ECD53078B6A9}" srcOrd="0" destOrd="0" presId="urn:microsoft.com/office/officeart/2011/layout/HexagonRadial"/>
    <dgm:cxn modelId="{B7072973-897A-4C9A-9B97-D644997B8EB3}" type="presOf" srcId="{78945E01-FA60-4D3F-A440-0F2AD0F4B77E}" destId="{18D78323-19E7-4BD0-90D5-89AB693E5309}" srcOrd="0" destOrd="0" presId="urn:microsoft.com/office/officeart/2011/layout/HexagonRadial"/>
    <dgm:cxn modelId="{D19D6E78-7D0A-404B-9B19-382AA0F7BF96}" srcId="{1BB35A0A-FEF6-455D-8257-0376BB522D83}" destId="{5AF3AF86-4406-4677-A493-82DC4A7FA9A4}" srcOrd="3" destOrd="0" parTransId="{4E6C9473-80EE-4884-B941-46CEB713BDC3}" sibTransId="{F7B75AAD-FB9B-4010-8ED5-EF3E5F31BDC9}"/>
    <dgm:cxn modelId="{A947E27E-558A-48C2-B437-25F38D84C271}" srcId="{1BB35A0A-FEF6-455D-8257-0376BB522D83}" destId="{CF1465B6-934D-474E-88FA-71440FF3EAF3}" srcOrd="2" destOrd="0" parTransId="{81DB0D58-A5F7-48A6-90DE-7A0A08D33536}" sibTransId="{A4F7D4ED-CBA6-424A-A9FC-2D548D480531}"/>
    <dgm:cxn modelId="{A25AE97F-02FB-4B78-B0B4-FBAEC8707E6B}" srcId="{1BB35A0A-FEF6-455D-8257-0376BB522D83}" destId="{7686FE8B-E524-45BC-994C-5DF0419B651A}" srcOrd="5" destOrd="0" parTransId="{1935AE05-80B6-4734-BB78-090FB2B9B68E}" sibTransId="{4792F694-9EA3-43E0-AF54-EA1668F87F57}"/>
    <dgm:cxn modelId="{A2489983-5D24-4CFC-A8E0-F7E1DF0CC760}" type="presOf" srcId="{9DB324C9-1228-43E5-A796-4BA7A648B556}" destId="{6483FAF2-9984-4028-9EE3-18F591C04ADF}" srcOrd="0" destOrd="0" presId="urn:microsoft.com/office/officeart/2011/layout/HexagonRadial"/>
    <dgm:cxn modelId="{09874988-1C70-43D3-8A7A-9543F65DF0C7}" srcId="{1BB35A0A-FEF6-455D-8257-0376BB522D83}" destId="{78945E01-FA60-4D3F-A440-0F2AD0F4B77E}" srcOrd="0" destOrd="0" parTransId="{3FB01B4C-6C05-4313-AED0-E591E774A8D2}" sibTransId="{63853483-2A55-453F-BF92-D39BFC943CDB}"/>
    <dgm:cxn modelId="{C7D53C97-790D-49CA-AF6A-D2935DFF3619}" srcId="{1BB35A0A-FEF6-455D-8257-0376BB522D83}" destId="{5542B596-8DCF-4A12-A64B-384E3C920AE0}" srcOrd="4" destOrd="0" parTransId="{1E8CE148-6160-4227-913C-AF0538DE8839}" sibTransId="{7C8B03D1-CFCD-432A-9DBE-A4746F69F3A5}"/>
    <dgm:cxn modelId="{1C9791E2-402C-4AD8-8BA2-3A810C4258DF}" type="presOf" srcId="{5542B596-8DCF-4A12-A64B-384E3C920AE0}" destId="{3732D9DB-5843-437A-AB2E-075C3235AC85}" srcOrd="0" destOrd="0" presId="urn:microsoft.com/office/officeart/2011/layout/HexagonRadial"/>
    <dgm:cxn modelId="{B2AC8BE6-2001-4E72-A763-3B2943FA67E6}" srcId="{BB62BC1F-E971-49F1-AB67-1D27D22DBBE2}" destId="{1BB35A0A-FEF6-455D-8257-0376BB522D83}" srcOrd="0" destOrd="0" parTransId="{585958FD-E6ED-4451-A101-220B906F0B4D}" sibTransId="{7151B679-4683-4333-9761-4C3E6728AD32}"/>
    <dgm:cxn modelId="{ECC10CBC-3EFC-4D7D-B9F7-E350F74CCAC6}" type="presParOf" srcId="{E7327D41-0A9B-4AE3-80C6-30166B19F30E}" destId="{0BFA60FB-60A5-4753-AF14-2D65F389BA18}" srcOrd="0" destOrd="0" presId="urn:microsoft.com/office/officeart/2011/layout/HexagonRadial"/>
    <dgm:cxn modelId="{7AA94D91-7C46-492B-A1EB-5C7BD325ED1D}" type="presParOf" srcId="{E7327D41-0A9B-4AE3-80C6-30166B19F30E}" destId="{3B77F489-F594-4D77-B17A-824BA2EED672}" srcOrd="1" destOrd="0" presId="urn:microsoft.com/office/officeart/2011/layout/HexagonRadial"/>
    <dgm:cxn modelId="{C3CCA747-867A-4D83-8F46-3936598E5C86}" type="presParOf" srcId="{3B77F489-F594-4D77-B17A-824BA2EED672}" destId="{EEFAD0F1-16CC-4F62-9BEF-6A70F1BF43FE}" srcOrd="0" destOrd="0" presId="urn:microsoft.com/office/officeart/2011/layout/HexagonRadial"/>
    <dgm:cxn modelId="{34037823-0F53-426F-9DCA-B0CD0F851C3D}" type="presParOf" srcId="{E7327D41-0A9B-4AE3-80C6-30166B19F30E}" destId="{18D78323-19E7-4BD0-90D5-89AB693E5309}" srcOrd="2" destOrd="0" presId="urn:microsoft.com/office/officeart/2011/layout/HexagonRadial"/>
    <dgm:cxn modelId="{8434AB01-9991-4499-BFF0-4546EF453A43}" type="presParOf" srcId="{E7327D41-0A9B-4AE3-80C6-30166B19F30E}" destId="{9873B5B5-0663-4220-928A-EB2FE44BCCE5}" srcOrd="3" destOrd="0" presId="urn:microsoft.com/office/officeart/2011/layout/HexagonRadial"/>
    <dgm:cxn modelId="{DE46B68B-0F10-4E53-B920-2312FCE94EE1}" type="presParOf" srcId="{9873B5B5-0663-4220-928A-EB2FE44BCCE5}" destId="{5466C368-C414-4B8A-8B2C-DBDE6DD9D2EF}" srcOrd="0" destOrd="0" presId="urn:microsoft.com/office/officeart/2011/layout/HexagonRadial"/>
    <dgm:cxn modelId="{A5FA6359-1FC7-49EF-84E3-3CCF1DA39F3E}" type="presParOf" srcId="{E7327D41-0A9B-4AE3-80C6-30166B19F30E}" destId="{6483FAF2-9984-4028-9EE3-18F591C04ADF}" srcOrd="4" destOrd="0" presId="urn:microsoft.com/office/officeart/2011/layout/HexagonRadial"/>
    <dgm:cxn modelId="{08215373-E0D8-4534-9C9C-0FF16D5CB307}" type="presParOf" srcId="{E7327D41-0A9B-4AE3-80C6-30166B19F30E}" destId="{7E1F9CD2-6BE7-4E9B-AD0E-78B21E509AC2}" srcOrd="5" destOrd="0" presId="urn:microsoft.com/office/officeart/2011/layout/HexagonRadial"/>
    <dgm:cxn modelId="{5DE3E012-FDA7-4D2E-8EA8-BDD2A0FDA802}" type="presParOf" srcId="{7E1F9CD2-6BE7-4E9B-AD0E-78B21E509AC2}" destId="{A45EC2FE-C7F0-44A4-8666-CC246C9BBD7D}" srcOrd="0" destOrd="0" presId="urn:microsoft.com/office/officeart/2011/layout/HexagonRadial"/>
    <dgm:cxn modelId="{1D11C604-DEFD-4473-A8C2-9FEF795648CC}" type="presParOf" srcId="{E7327D41-0A9B-4AE3-80C6-30166B19F30E}" destId="{218B597A-E1C0-46D7-9950-ECD53078B6A9}" srcOrd="6" destOrd="0" presId="urn:microsoft.com/office/officeart/2011/layout/HexagonRadial"/>
    <dgm:cxn modelId="{40325234-3106-4C11-85E6-4995A864C750}" type="presParOf" srcId="{E7327D41-0A9B-4AE3-80C6-30166B19F30E}" destId="{BEC68DE0-9FFB-4C6D-BF22-8712DD01DFA4}" srcOrd="7" destOrd="0" presId="urn:microsoft.com/office/officeart/2011/layout/HexagonRadial"/>
    <dgm:cxn modelId="{112B57FF-2B4A-4A23-A893-2A4EDA0E9231}" type="presParOf" srcId="{BEC68DE0-9FFB-4C6D-BF22-8712DD01DFA4}" destId="{B47AE7E6-B713-42A7-89DC-FEE280FEFD7C}" srcOrd="0" destOrd="0" presId="urn:microsoft.com/office/officeart/2011/layout/HexagonRadial"/>
    <dgm:cxn modelId="{B1F6A038-DBC7-4CFF-A910-5280C6573061}" type="presParOf" srcId="{E7327D41-0A9B-4AE3-80C6-30166B19F30E}" destId="{9A9C360E-3CF4-4581-A6F7-9F0B39C54385}" srcOrd="8" destOrd="0" presId="urn:microsoft.com/office/officeart/2011/layout/HexagonRadial"/>
    <dgm:cxn modelId="{9D859E6F-6F06-4BCF-92B8-C47B0FD0E0D9}" type="presParOf" srcId="{E7327D41-0A9B-4AE3-80C6-30166B19F30E}" destId="{4CD7096B-E326-434E-B3E8-1FA682855801}" srcOrd="9" destOrd="0" presId="urn:microsoft.com/office/officeart/2011/layout/HexagonRadial"/>
    <dgm:cxn modelId="{1B7A2A99-4049-46E9-AAA2-C71ED956FD60}" type="presParOf" srcId="{4CD7096B-E326-434E-B3E8-1FA682855801}" destId="{5FC22BED-6F80-4640-AFFC-FD55AAC37DA4}" srcOrd="0" destOrd="0" presId="urn:microsoft.com/office/officeart/2011/layout/HexagonRadial"/>
    <dgm:cxn modelId="{0007945D-E1D8-46D8-83EB-5819B8DDEABE}" type="presParOf" srcId="{E7327D41-0A9B-4AE3-80C6-30166B19F30E}" destId="{3732D9DB-5843-437A-AB2E-075C3235AC85}" srcOrd="10" destOrd="0" presId="urn:microsoft.com/office/officeart/2011/layout/HexagonRadial"/>
    <dgm:cxn modelId="{66328049-BD64-47BD-AC49-F4E9424AEB26}" type="presParOf" srcId="{E7327D41-0A9B-4AE3-80C6-30166B19F30E}" destId="{255170E6-1173-4A13-A643-D4731588B227}" srcOrd="11" destOrd="0" presId="urn:microsoft.com/office/officeart/2011/layout/HexagonRadial"/>
    <dgm:cxn modelId="{578B8D62-238D-4051-900F-7AA0FEA6B441}" type="presParOf" srcId="{255170E6-1173-4A13-A643-D4731588B227}" destId="{EA10E2EF-B48A-4B7A-93A8-20690C1D765F}" srcOrd="0" destOrd="0" presId="urn:microsoft.com/office/officeart/2011/layout/HexagonRadial"/>
    <dgm:cxn modelId="{16BAD5FC-7F7A-4B6F-A0ED-62B5C24F4FCB}" type="presParOf" srcId="{E7327D41-0A9B-4AE3-80C6-30166B19F30E}" destId="{E8F3897C-6C33-425E-90D0-35AD766B87D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AFA373-6F6F-460B-9490-D64CB08FF6B1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C67E17-8715-44DB-8A63-CD974B0624E7}">
      <dgm:prSet phldrT="[Text]" phldr="0"/>
      <dgm:spPr/>
      <dgm:t>
        <a:bodyPr/>
        <a:lstStyle/>
        <a:p>
          <a:pPr rtl="0"/>
          <a:r>
            <a:rPr lang="en-US">
              <a:latin typeface="Fira Sans Regular"/>
            </a:rPr>
            <a:t>Western had our two largest incoming first-year classes in Fall 2022 and Fall 2023</a:t>
          </a:r>
        </a:p>
      </dgm:t>
    </dgm:pt>
    <dgm:pt modelId="{555168C1-0866-40BD-90B5-1E267F978308}" type="parTrans" cxnId="{AF907ECB-0850-4921-9702-58DF18C9B43D}">
      <dgm:prSet/>
      <dgm:spPr/>
      <dgm:t>
        <a:bodyPr/>
        <a:lstStyle/>
        <a:p>
          <a:endParaRPr lang="en-US"/>
        </a:p>
      </dgm:t>
    </dgm:pt>
    <dgm:pt modelId="{B2E6C7A5-1161-45FB-A98F-06191195BA99}" type="sibTrans" cxnId="{AF907ECB-0850-4921-9702-58DF18C9B43D}">
      <dgm:prSet/>
      <dgm:spPr/>
      <dgm:t>
        <a:bodyPr/>
        <a:lstStyle/>
        <a:p>
          <a:endParaRPr lang="en-US"/>
        </a:p>
      </dgm:t>
    </dgm:pt>
    <dgm:pt modelId="{0E31FDBB-EED0-4B70-BB05-8CCD56E799D6}">
      <dgm:prSet phldrT="[Text]" phldr="0"/>
      <dgm:spPr/>
      <dgm:t>
        <a:bodyPr/>
        <a:lstStyle/>
        <a:p>
          <a:pPr rtl="0"/>
          <a:r>
            <a:rPr lang="en-US">
              <a:latin typeface="Fira Sans Regular"/>
            </a:rPr>
            <a:t>However, total enrollment is still well below pre-pandemic numbers, and FAFSA will likely hurt enrollment</a:t>
          </a:r>
        </a:p>
      </dgm:t>
    </dgm:pt>
    <dgm:pt modelId="{517951DC-1DEB-47E4-82FC-2B16ABEA5D1C}" type="parTrans" cxnId="{83B0FFBF-A33A-4431-B446-90871D900307}">
      <dgm:prSet/>
      <dgm:spPr/>
      <dgm:t>
        <a:bodyPr/>
        <a:lstStyle/>
        <a:p>
          <a:endParaRPr lang="en-US"/>
        </a:p>
      </dgm:t>
    </dgm:pt>
    <dgm:pt modelId="{BF7CBA8C-0763-4388-A266-983973F43AB6}" type="sibTrans" cxnId="{83B0FFBF-A33A-4431-B446-90871D900307}">
      <dgm:prSet/>
      <dgm:spPr/>
      <dgm:t>
        <a:bodyPr/>
        <a:lstStyle/>
        <a:p>
          <a:endParaRPr lang="en-US"/>
        </a:p>
      </dgm:t>
    </dgm:pt>
    <dgm:pt modelId="{DE555352-03E2-43AA-895B-E981D0D47B9C}">
      <dgm:prSet phldrT="[Text]" phldr="0"/>
      <dgm:spPr/>
      <dgm:t>
        <a:bodyPr/>
        <a:lstStyle/>
        <a:p>
          <a:pPr rtl="0"/>
          <a:r>
            <a:rPr lang="en-US">
              <a:latin typeface="Fira Sans Regular"/>
            </a:rPr>
            <a:t>The university is trending better than many other institutions across the state and country</a:t>
          </a:r>
        </a:p>
      </dgm:t>
    </dgm:pt>
    <dgm:pt modelId="{7DB7D5AB-CBA2-4AB4-B578-38250D62EEF2}" type="parTrans" cxnId="{77BC4FF5-37C9-4AAD-A961-73426CF0A3F0}">
      <dgm:prSet/>
      <dgm:spPr/>
      <dgm:t>
        <a:bodyPr/>
        <a:lstStyle/>
        <a:p>
          <a:endParaRPr lang="en-US"/>
        </a:p>
      </dgm:t>
    </dgm:pt>
    <dgm:pt modelId="{573FF11D-E417-47AC-8ED0-95FD924C3891}" type="sibTrans" cxnId="{77BC4FF5-37C9-4AAD-A961-73426CF0A3F0}">
      <dgm:prSet/>
      <dgm:spPr/>
      <dgm:t>
        <a:bodyPr/>
        <a:lstStyle/>
        <a:p>
          <a:endParaRPr lang="en-US"/>
        </a:p>
      </dgm:t>
    </dgm:pt>
    <dgm:pt modelId="{8E4D95D3-CDBC-47E6-B892-BABF0865B535}" type="pres">
      <dgm:prSet presAssocID="{E2AFA373-6F6F-460B-9490-D64CB08FF6B1}" presName="Name0" presStyleCnt="0">
        <dgm:presLayoutVars>
          <dgm:chMax val="7"/>
          <dgm:chPref val="7"/>
          <dgm:dir/>
        </dgm:presLayoutVars>
      </dgm:prSet>
      <dgm:spPr/>
    </dgm:pt>
    <dgm:pt modelId="{21ABD692-B981-4ADE-BD2C-D9C4F14AD8E0}" type="pres">
      <dgm:prSet presAssocID="{E2AFA373-6F6F-460B-9490-D64CB08FF6B1}" presName="Name1" presStyleCnt="0"/>
      <dgm:spPr/>
    </dgm:pt>
    <dgm:pt modelId="{236061DC-4030-4CF9-A19F-7EB081BDE306}" type="pres">
      <dgm:prSet presAssocID="{E2AFA373-6F6F-460B-9490-D64CB08FF6B1}" presName="cycle" presStyleCnt="0"/>
      <dgm:spPr/>
    </dgm:pt>
    <dgm:pt modelId="{33444F59-1DA3-488F-ACE3-122FE43F41B8}" type="pres">
      <dgm:prSet presAssocID="{E2AFA373-6F6F-460B-9490-D64CB08FF6B1}" presName="srcNode" presStyleLbl="node1" presStyleIdx="0" presStyleCnt="3"/>
      <dgm:spPr/>
    </dgm:pt>
    <dgm:pt modelId="{EFC54CC3-2CF4-450E-9D79-E5F66E3A5BE3}" type="pres">
      <dgm:prSet presAssocID="{E2AFA373-6F6F-460B-9490-D64CB08FF6B1}" presName="conn" presStyleLbl="parChTrans1D2" presStyleIdx="0" presStyleCnt="1"/>
      <dgm:spPr/>
    </dgm:pt>
    <dgm:pt modelId="{52B9B65C-F12B-41B2-A88C-B38241993796}" type="pres">
      <dgm:prSet presAssocID="{E2AFA373-6F6F-460B-9490-D64CB08FF6B1}" presName="extraNode" presStyleLbl="node1" presStyleIdx="0" presStyleCnt="3"/>
      <dgm:spPr/>
    </dgm:pt>
    <dgm:pt modelId="{2CB2C2DC-D017-40ED-94E1-8C2759D6A5EC}" type="pres">
      <dgm:prSet presAssocID="{E2AFA373-6F6F-460B-9490-D64CB08FF6B1}" presName="dstNode" presStyleLbl="node1" presStyleIdx="0" presStyleCnt="3"/>
      <dgm:spPr/>
    </dgm:pt>
    <dgm:pt modelId="{AA881819-B0AA-47F9-8F89-6B95AAA20986}" type="pres">
      <dgm:prSet presAssocID="{1BC67E17-8715-44DB-8A63-CD974B0624E7}" presName="text_1" presStyleLbl="node1" presStyleIdx="0" presStyleCnt="3">
        <dgm:presLayoutVars>
          <dgm:bulletEnabled val="1"/>
        </dgm:presLayoutVars>
      </dgm:prSet>
      <dgm:spPr/>
    </dgm:pt>
    <dgm:pt modelId="{82149565-99AB-4D6E-9888-D5DB63DFD298}" type="pres">
      <dgm:prSet presAssocID="{1BC67E17-8715-44DB-8A63-CD974B0624E7}" presName="accent_1" presStyleCnt="0"/>
      <dgm:spPr/>
    </dgm:pt>
    <dgm:pt modelId="{E7C7E719-B637-47EE-BE10-7E0315EA7584}" type="pres">
      <dgm:prSet presAssocID="{1BC67E17-8715-44DB-8A63-CD974B0624E7}" presName="accentRepeatNode" presStyleLbl="solidFgAcc1" presStyleIdx="0" presStyleCnt="3"/>
      <dgm:spPr/>
    </dgm:pt>
    <dgm:pt modelId="{FE9C4CB2-8A11-4B10-83F8-550719D780D2}" type="pres">
      <dgm:prSet presAssocID="{0E31FDBB-EED0-4B70-BB05-8CCD56E799D6}" presName="text_2" presStyleLbl="node1" presStyleIdx="1" presStyleCnt="3">
        <dgm:presLayoutVars>
          <dgm:bulletEnabled val="1"/>
        </dgm:presLayoutVars>
      </dgm:prSet>
      <dgm:spPr/>
    </dgm:pt>
    <dgm:pt modelId="{F40D6568-A8EF-4136-AEAB-E624D4FD09F0}" type="pres">
      <dgm:prSet presAssocID="{0E31FDBB-EED0-4B70-BB05-8CCD56E799D6}" presName="accent_2" presStyleCnt="0"/>
      <dgm:spPr/>
    </dgm:pt>
    <dgm:pt modelId="{863F07FD-1875-4815-BB0D-DC9274BE14B2}" type="pres">
      <dgm:prSet presAssocID="{0E31FDBB-EED0-4B70-BB05-8CCD56E799D6}" presName="accentRepeatNode" presStyleLbl="solidFgAcc1" presStyleIdx="1" presStyleCnt="3"/>
      <dgm:spPr/>
    </dgm:pt>
    <dgm:pt modelId="{5DF52E9A-30D6-4F77-853E-B140AAFC6D3D}" type="pres">
      <dgm:prSet presAssocID="{DE555352-03E2-43AA-895B-E981D0D47B9C}" presName="text_3" presStyleLbl="node1" presStyleIdx="2" presStyleCnt="3">
        <dgm:presLayoutVars>
          <dgm:bulletEnabled val="1"/>
        </dgm:presLayoutVars>
      </dgm:prSet>
      <dgm:spPr/>
    </dgm:pt>
    <dgm:pt modelId="{AE8F64F6-C37B-4CB2-A24D-D5E72E9F535B}" type="pres">
      <dgm:prSet presAssocID="{DE555352-03E2-43AA-895B-E981D0D47B9C}" presName="accent_3" presStyleCnt="0"/>
      <dgm:spPr/>
    </dgm:pt>
    <dgm:pt modelId="{04B33197-71DD-4DBD-B69C-D4EE5407B312}" type="pres">
      <dgm:prSet presAssocID="{DE555352-03E2-43AA-895B-E981D0D47B9C}" presName="accentRepeatNode" presStyleLbl="solidFgAcc1" presStyleIdx="2" presStyleCnt="3"/>
      <dgm:spPr/>
    </dgm:pt>
  </dgm:ptLst>
  <dgm:cxnLst>
    <dgm:cxn modelId="{D213BC0D-ED7C-42AA-8673-E2E4E3539014}" type="presOf" srcId="{0E31FDBB-EED0-4B70-BB05-8CCD56E799D6}" destId="{FE9C4CB2-8A11-4B10-83F8-550719D780D2}" srcOrd="0" destOrd="0" presId="urn:microsoft.com/office/officeart/2008/layout/VerticalCurvedList"/>
    <dgm:cxn modelId="{671AF98B-A61E-4F6A-8361-2D25E3FF178F}" type="presOf" srcId="{E2AFA373-6F6F-460B-9490-D64CB08FF6B1}" destId="{8E4D95D3-CDBC-47E6-B892-BABF0865B535}" srcOrd="0" destOrd="0" presId="urn:microsoft.com/office/officeart/2008/layout/VerticalCurvedList"/>
    <dgm:cxn modelId="{B90DAA92-C374-48A3-89CD-8093F51F45A6}" type="presOf" srcId="{1BC67E17-8715-44DB-8A63-CD974B0624E7}" destId="{AA881819-B0AA-47F9-8F89-6B95AAA20986}" srcOrd="0" destOrd="0" presId="urn:microsoft.com/office/officeart/2008/layout/VerticalCurvedList"/>
    <dgm:cxn modelId="{020D77AC-D302-465E-80DA-022E181FBF27}" type="presOf" srcId="{B2E6C7A5-1161-45FB-A98F-06191195BA99}" destId="{EFC54CC3-2CF4-450E-9D79-E5F66E3A5BE3}" srcOrd="0" destOrd="0" presId="urn:microsoft.com/office/officeart/2008/layout/VerticalCurvedList"/>
    <dgm:cxn modelId="{83B0FFBF-A33A-4431-B446-90871D900307}" srcId="{E2AFA373-6F6F-460B-9490-D64CB08FF6B1}" destId="{0E31FDBB-EED0-4B70-BB05-8CCD56E799D6}" srcOrd="1" destOrd="0" parTransId="{517951DC-1DEB-47E4-82FC-2B16ABEA5D1C}" sibTransId="{BF7CBA8C-0763-4388-A266-983973F43AB6}"/>
    <dgm:cxn modelId="{9C7983C5-7C1F-471D-86A0-6152E9A3C257}" type="presOf" srcId="{DE555352-03E2-43AA-895B-E981D0D47B9C}" destId="{5DF52E9A-30D6-4F77-853E-B140AAFC6D3D}" srcOrd="0" destOrd="0" presId="urn:microsoft.com/office/officeart/2008/layout/VerticalCurvedList"/>
    <dgm:cxn modelId="{AF907ECB-0850-4921-9702-58DF18C9B43D}" srcId="{E2AFA373-6F6F-460B-9490-D64CB08FF6B1}" destId="{1BC67E17-8715-44DB-8A63-CD974B0624E7}" srcOrd="0" destOrd="0" parTransId="{555168C1-0866-40BD-90B5-1E267F978308}" sibTransId="{B2E6C7A5-1161-45FB-A98F-06191195BA99}"/>
    <dgm:cxn modelId="{77BC4FF5-37C9-4AAD-A961-73426CF0A3F0}" srcId="{E2AFA373-6F6F-460B-9490-D64CB08FF6B1}" destId="{DE555352-03E2-43AA-895B-E981D0D47B9C}" srcOrd="2" destOrd="0" parTransId="{7DB7D5AB-CBA2-4AB4-B578-38250D62EEF2}" sibTransId="{573FF11D-E417-47AC-8ED0-95FD924C3891}"/>
    <dgm:cxn modelId="{FCCAF1EB-08FB-47B0-A77C-E3140640D82F}" type="presParOf" srcId="{8E4D95D3-CDBC-47E6-B892-BABF0865B535}" destId="{21ABD692-B981-4ADE-BD2C-D9C4F14AD8E0}" srcOrd="0" destOrd="0" presId="urn:microsoft.com/office/officeart/2008/layout/VerticalCurvedList"/>
    <dgm:cxn modelId="{5F3827FF-1A8D-4674-B40D-D5BA25F1CED8}" type="presParOf" srcId="{21ABD692-B981-4ADE-BD2C-D9C4F14AD8E0}" destId="{236061DC-4030-4CF9-A19F-7EB081BDE306}" srcOrd="0" destOrd="0" presId="urn:microsoft.com/office/officeart/2008/layout/VerticalCurvedList"/>
    <dgm:cxn modelId="{DCBBB4FD-AD4B-4168-910D-8ECEAEDD0DF8}" type="presParOf" srcId="{236061DC-4030-4CF9-A19F-7EB081BDE306}" destId="{33444F59-1DA3-488F-ACE3-122FE43F41B8}" srcOrd="0" destOrd="0" presId="urn:microsoft.com/office/officeart/2008/layout/VerticalCurvedList"/>
    <dgm:cxn modelId="{026E93CC-E5EE-40C4-A9E3-14DC8FA09460}" type="presParOf" srcId="{236061DC-4030-4CF9-A19F-7EB081BDE306}" destId="{EFC54CC3-2CF4-450E-9D79-E5F66E3A5BE3}" srcOrd="1" destOrd="0" presId="urn:microsoft.com/office/officeart/2008/layout/VerticalCurvedList"/>
    <dgm:cxn modelId="{C221E761-DE93-4E6B-9526-F4C61C14B344}" type="presParOf" srcId="{236061DC-4030-4CF9-A19F-7EB081BDE306}" destId="{52B9B65C-F12B-41B2-A88C-B38241993796}" srcOrd="2" destOrd="0" presId="urn:microsoft.com/office/officeart/2008/layout/VerticalCurvedList"/>
    <dgm:cxn modelId="{0156A282-B1DA-4B36-B2D7-919F3B38CF29}" type="presParOf" srcId="{236061DC-4030-4CF9-A19F-7EB081BDE306}" destId="{2CB2C2DC-D017-40ED-94E1-8C2759D6A5EC}" srcOrd="3" destOrd="0" presId="urn:microsoft.com/office/officeart/2008/layout/VerticalCurvedList"/>
    <dgm:cxn modelId="{19098592-8E06-4A28-B2B9-0AC70D402DE8}" type="presParOf" srcId="{21ABD692-B981-4ADE-BD2C-D9C4F14AD8E0}" destId="{AA881819-B0AA-47F9-8F89-6B95AAA20986}" srcOrd="1" destOrd="0" presId="urn:microsoft.com/office/officeart/2008/layout/VerticalCurvedList"/>
    <dgm:cxn modelId="{3E06C1FF-2637-40E9-A178-CC7D706203D5}" type="presParOf" srcId="{21ABD692-B981-4ADE-BD2C-D9C4F14AD8E0}" destId="{82149565-99AB-4D6E-9888-D5DB63DFD298}" srcOrd="2" destOrd="0" presId="urn:microsoft.com/office/officeart/2008/layout/VerticalCurvedList"/>
    <dgm:cxn modelId="{5953A502-0F0A-4DDA-940B-57247401F0BD}" type="presParOf" srcId="{82149565-99AB-4D6E-9888-D5DB63DFD298}" destId="{E7C7E719-B637-47EE-BE10-7E0315EA7584}" srcOrd="0" destOrd="0" presId="urn:microsoft.com/office/officeart/2008/layout/VerticalCurvedList"/>
    <dgm:cxn modelId="{912B6782-F8A2-4582-AD4A-AE0840BD3863}" type="presParOf" srcId="{21ABD692-B981-4ADE-BD2C-D9C4F14AD8E0}" destId="{FE9C4CB2-8A11-4B10-83F8-550719D780D2}" srcOrd="3" destOrd="0" presId="urn:microsoft.com/office/officeart/2008/layout/VerticalCurvedList"/>
    <dgm:cxn modelId="{71A750BE-DC6C-415C-877B-6FBECA98482E}" type="presParOf" srcId="{21ABD692-B981-4ADE-BD2C-D9C4F14AD8E0}" destId="{F40D6568-A8EF-4136-AEAB-E624D4FD09F0}" srcOrd="4" destOrd="0" presId="urn:microsoft.com/office/officeart/2008/layout/VerticalCurvedList"/>
    <dgm:cxn modelId="{CB459278-660D-48DE-B2E4-74EA013EE0DF}" type="presParOf" srcId="{F40D6568-A8EF-4136-AEAB-E624D4FD09F0}" destId="{863F07FD-1875-4815-BB0D-DC9274BE14B2}" srcOrd="0" destOrd="0" presId="urn:microsoft.com/office/officeart/2008/layout/VerticalCurvedList"/>
    <dgm:cxn modelId="{83DFB14E-8711-4522-A2D7-2760B246CCB7}" type="presParOf" srcId="{21ABD692-B981-4ADE-BD2C-D9C4F14AD8E0}" destId="{5DF52E9A-30D6-4F77-853E-B140AAFC6D3D}" srcOrd="5" destOrd="0" presId="urn:microsoft.com/office/officeart/2008/layout/VerticalCurvedList"/>
    <dgm:cxn modelId="{9F940589-1A9A-45FD-B47A-E393391EAC98}" type="presParOf" srcId="{21ABD692-B981-4ADE-BD2C-D9C4F14AD8E0}" destId="{AE8F64F6-C37B-4CB2-A24D-D5E72E9F535B}" srcOrd="6" destOrd="0" presId="urn:microsoft.com/office/officeart/2008/layout/VerticalCurvedList"/>
    <dgm:cxn modelId="{3B5AB911-DD74-4E6A-B196-7284415847C0}" type="presParOf" srcId="{AE8F64F6-C37B-4CB2-A24D-D5E72E9F535B}" destId="{04B33197-71DD-4DBD-B69C-D4EE5407B3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15D6AD-1C16-4440-9AF5-7D9025AE2C07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32419-25A2-491F-81A6-FA4F2EBB9290}">
      <dgm:prSet phldrT="[Text]" phldr="0" custT="1"/>
      <dgm:spPr/>
      <dgm:t>
        <a:bodyPr/>
        <a:lstStyle/>
        <a:p>
          <a:pPr rtl="0"/>
          <a:r>
            <a:rPr lang="en-US" sz="2400" b="0">
              <a:latin typeface="Fira Sans"/>
            </a:rPr>
            <a:t>FY 2023-2024 Actuals </a:t>
          </a:r>
        </a:p>
      </dgm:t>
    </dgm:pt>
    <dgm:pt modelId="{784BB699-8CCE-4EEA-B6EE-020E94EF3937}" type="parTrans" cxnId="{F7127849-F489-49CF-A553-1EC920CAB640}">
      <dgm:prSet/>
      <dgm:spPr/>
      <dgm:t>
        <a:bodyPr/>
        <a:lstStyle/>
        <a:p>
          <a:endParaRPr lang="en-US"/>
        </a:p>
      </dgm:t>
    </dgm:pt>
    <dgm:pt modelId="{79BE9E6A-44E1-492B-A402-A2CAB408B857}" type="sibTrans" cxnId="{F7127849-F489-49CF-A553-1EC920CAB640}">
      <dgm:prSet/>
      <dgm:spPr/>
      <dgm:t>
        <a:bodyPr/>
        <a:lstStyle/>
        <a:p>
          <a:endParaRPr lang="en-US"/>
        </a:p>
      </dgm:t>
    </dgm:pt>
    <dgm:pt modelId="{4D76A690-6573-4488-ABAD-7533C1DAAA25}">
      <dgm:prSet phldrT="[Text]" phldr="0" custT="1"/>
      <dgm:spPr>
        <a:ln w="28575">
          <a:solidFill>
            <a:srgbClr val="63C2FF"/>
          </a:solidFill>
        </a:ln>
      </dgm:spPr>
      <dgm:t>
        <a:bodyPr/>
        <a:lstStyle/>
        <a:p>
          <a:pPr rtl="0"/>
          <a:r>
            <a:rPr lang="en-US" sz="1800">
              <a:latin typeface="Fira Sans"/>
            </a:rPr>
            <a:t>We are nearly at the end our fiscal year, and it is projected ending university reserves will cover approximately 7% of the operating budget. </a:t>
          </a:r>
        </a:p>
      </dgm:t>
    </dgm:pt>
    <dgm:pt modelId="{6804E31B-F980-451B-99B0-2661666CB60C}" type="parTrans" cxnId="{7D4C1764-904E-4EE9-AC13-FA22CAD36CA7}">
      <dgm:prSet/>
      <dgm:spPr/>
      <dgm:t>
        <a:bodyPr/>
        <a:lstStyle/>
        <a:p>
          <a:endParaRPr lang="en-US"/>
        </a:p>
      </dgm:t>
    </dgm:pt>
    <dgm:pt modelId="{A1523554-CE81-4C36-9873-F3D40A7C2EFE}" type="sibTrans" cxnId="{7D4C1764-904E-4EE9-AC13-FA22CAD36CA7}">
      <dgm:prSet/>
      <dgm:spPr/>
      <dgm:t>
        <a:bodyPr/>
        <a:lstStyle/>
        <a:p>
          <a:endParaRPr lang="en-US"/>
        </a:p>
      </dgm:t>
    </dgm:pt>
    <dgm:pt modelId="{F086F7E3-BB93-484B-BED6-DCD2A2AECCE8}">
      <dgm:prSet custT="1"/>
      <dgm:spPr/>
      <dgm:t>
        <a:bodyPr tIns="91440" bIns="91440"/>
        <a:lstStyle/>
        <a:p>
          <a:r>
            <a:rPr lang="en-US" sz="2400" b="0">
              <a:latin typeface="Fira Sans"/>
              <a:cs typeface="Calibri"/>
            </a:rPr>
            <a:t>Fiscal Year 2023-2024 Budgeting</a:t>
          </a:r>
          <a:endParaRPr lang="en-US" sz="2400"/>
        </a:p>
      </dgm:t>
    </dgm:pt>
    <dgm:pt modelId="{A00C4D93-50BD-46C5-AF90-65057578F7B0}" type="parTrans" cxnId="{70F8C678-7678-4645-AF05-A95EFBB54262}">
      <dgm:prSet/>
      <dgm:spPr/>
      <dgm:t>
        <a:bodyPr/>
        <a:lstStyle/>
        <a:p>
          <a:endParaRPr lang="en-US"/>
        </a:p>
      </dgm:t>
    </dgm:pt>
    <dgm:pt modelId="{5EADFD99-1AD8-45C3-A7EB-D626861BD514}" type="sibTrans" cxnId="{70F8C678-7678-4645-AF05-A95EFBB54262}">
      <dgm:prSet/>
      <dgm:spPr/>
      <dgm:t>
        <a:bodyPr/>
        <a:lstStyle/>
        <a:p>
          <a:endParaRPr lang="en-US"/>
        </a:p>
      </dgm:t>
    </dgm:pt>
    <dgm:pt modelId="{E1FC0F6A-76E4-4DBB-BA04-A480996A3A17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pPr rtl="0"/>
          <a:r>
            <a:rPr lang="en-US" sz="1800" b="0">
              <a:latin typeface="Fira Sans"/>
              <a:cs typeface="Calibri"/>
            </a:rPr>
            <a:t>3% across-the-board reduction was achieved by holding/folding vacancies and reducing goods and services. </a:t>
          </a:r>
        </a:p>
      </dgm:t>
    </dgm:pt>
    <dgm:pt modelId="{426C88F3-19DA-4BE1-93BB-7F6445FB154E}" type="parTrans" cxnId="{021A1A25-DB2B-461D-A56C-ADBEF7B4732C}">
      <dgm:prSet/>
      <dgm:spPr/>
      <dgm:t>
        <a:bodyPr/>
        <a:lstStyle/>
        <a:p>
          <a:endParaRPr lang="en-US"/>
        </a:p>
      </dgm:t>
    </dgm:pt>
    <dgm:pt modelId="{A393586A-69F0-4E73-9344-6A1CE99E7B11}" type="sibTrans" cxnId="{021A1A25-DB2B-461D-A56C-ADBEF7B4732C}">
      <dgm:prSet/>
      <dgm:spPr/>
      <dgm:t>
        <a:bodyPr/>
        <a:lstStyle/>
        <a:p>
          <a:endParaRPr lang="en-US"/>
        </a:p>
      </dgm:t>
    </dgm:pt>
    <dgm:pt modelId="{40636741-4475-477C-BE9A-258B3630CDF7}">
      <dgm:prSet phldr="0" custT="1"/>
      <dgm:spPr/>
      <dgm:t>
        <a:bodyPr/>
        <a:lstStyle/>
        <a:p>
          <a:pPr rtl="0"/>
          <a:r>
            <a:rPr lang="en-US" sz="2400" b="0" kern="1200">
              <a:solidFill>
                <a:srgbClr val="FFFFFF"/>
              </a:solidFill>
              <a:latin typeface="Fira Sans"/>
              <a:ea typeface="+mn-ea"/>
              <a:cs typeface="Calibri"/>
            </a:rPr>
            <a:t>Fiscal Year 2022-2023 Close Out </a:t>
          </a:r>
        </a:p>
      </dgm:t>
    </dgm:pt>
    <dgm:pt modelId="{30191A6B-84C5-44E3-9D85-DC33F036C183}" type="parTrans" cxnId="{3132B69D-C4FF-4FE0-9789-493AA344CE21}">
      <dgm:prSet/>
      <dgm:spPr/>
      <dgm:t>
        <a:bodyPr/>
        <a:lstStyle/>
        <a:p>
          <a:endParaRPr lang="en-US"/>
        </a:p>
      </dgm:t>
    </dgm:pt>
    <dgm:pt modelId="{97A33E9B-BBD7-4B3B-AF85-99686FDEDCA7}" type="sibTrans" cxnId="{3132B69D-C4FF-4FE0-9789-493AA344CE21}">
      <dgm:prSet/>
      <dgm:spPr/>
      <dgm:t>
        <a:bodyPr/>
        <a:lstStyle/>
        <a:p>
          <a:endParaRPr lang="en-US"/>
        </a:p>
      </dgm:t>
    </dgm:pt>
    <dgm:pt modelId="{D9A9C9BF-E844-4E48-991C-E6A8D775F6DE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800" b="0" kern="1200">
              <a:solidFill>
                <a:srgbClr val="002F5E">
                  <a:hueOff val="0"/>
                  <a:satOff val="0"/>
                  <a:lumOff val="0"/>
                  <a:alphaOff val="0"/>
                </a:srgbClr>
              </a:solidFill>
              <a:latin typeface="Fira Sans"/>
              <a:ea typeface="+mn-ea"/>
              <a:cs typeface="Calibri"/>
            </a:rPr>
            <a:t>Ended with university expenditures exceeding revenue. The remainder of one-   time federal stimulus funds and university reserves were used to cover the difference. </a:t>
          </a:r>
        </a:p>
      </dgm:t>
    </dgm:pt>
    <dgm:pt modelId="{374DCC6D-9BAF-49EC-ADA5-FD3158FAFFC9}" type="parTrans" cxnId="{EB0501F0-4C36-44C3-BDC4-80849676388B}">
      <dgm:prSet/>
      <dgm:spPr/>
      <dgm:t>
        <a:bodyPr/>
        <a:lstStyle/>
        <a:p>
          <a:endParaRPr lang="en-US"/>
        </a:p>
      </dgm:t>
    </dgm:pt>
    <dgm:pt modelId="{EE6F07BD-9DC2-4820-8616-479DF8C8D374}" type="sibTrans" cxnId="{EB0501F0-4C36-44C3-BDC4-80849676388B}">
      <dgm:prSet/>
      <dgm:spPr/>
      <dgm:t>
        <a:bodyPr/>
        <a:lstStyle/>
        <a:p>
          <a:endParaRPr lang="en-US"/>
        </a:p>
      </dgm:t>
    </dgm:pt>
    <dgm:pt modelId="{476C96CC-883E-428A-9100-DB56E81AC23F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r>
            <a:rPr lang="en-US" sz="1800" b="0">
              <a:latin typeface="Fira Sans"/>
              <a:cs typeface="Calibri"/>
            </a:rPr>
            <a:t>Thank you to everyone for their continued support to reach these targets.</a:t>
          </a:r>
        </a:p>
      </dgm:t>
    </dgm:pt>
    <dgm:pt modelId="{1DD26F94-AAD2-4D76-88D9-453BCB7992AA}" type="parTrans" cxnId="{2681134C-3CCD-49CA-8E5D-784CA505774B}">
      <dgm:prSet/>
      <dgm:spPr/>
      <dgm:t>
        <a:bodyPr/>
        <a:lstStyle/>
        <a:p>
          <a:endParaRPr lang="en-US"/>
        </a:p>
      </dgm:t>
    </dgm:pt>
    <dgm:pt modelId="{684BAB90-EAB6-4EA4-AA77-0206967B6C9E}" type="sibTrans" cxnId="{2681134C-3CCD-49CA-8E5D-784CA505774B}">
      <dgm:prSet/>
      <dgm:spPr/>
      <dgm:t>
        <a:bodyPr/>
        <a:lstStyle/>
        <a:p>
          <a:endParaRPr lang="en-US"/>
        </a:p>
      </dgm:t>
    </dgm:pt>
    <dgm:pt modelId="{BFC194A1-D93A-4FBA-AF72-C806B3CDBF7F}">
      <dgm:prSet phldrT="[Text]" phldr="0" custT="1"/>
      <dgm:spPr>
        <a:ln w="28575">
          <a:solidFill>
            <a:srgbClr val="63C2FF"/>
          </a:solidFill>
        </a:ln>
      </dgm:spPr>
      <dgm:t>
        <a:bodyPr/>
        <a:lstStyle/>
        <a:p>
          <a:pPr rtl="0"/>
          <a:r>
            <a:rPr lang="en-US" sz="1800">
              <a:latin typeface="Fira Sans"/>
            </a:rPr>
            <a:t>The Board of Trustees adopted a policy for reserves to cover at least 10% of the operating budget by Fiscal Year 2031-2032. </a:t>
          </a:r>
        </a:p>
      </dgm:t>
    </dgm:pt>
    <dgm:pt modelId="{AB698CB1-F2AB-47AC-9E9D-8BADB5D2C4CB}" type="parTrans" cxnId="{2E8BDE73-DEF3-4D25-9685-774124A18028}">
      <dgm:prSet/>
      <dgm:spPr/>
      <dgm:t>
        <a:bodyPr/>
        <a:lstStyle/>
        <a:p>
          <a:endParaRPr lang="en-US"/>
        </a:p>
      </dgm:t>
    </dgm:pt>
    <dgm:pt modelId="{194E38BD-52D7-4B35-8F87-FFEB0D550775}" type="sibTrans" cxnId="{2E8BDE73-DEF3-4D25-9685-774124A18028}">
      <dgm:prSet/>
      <dgm:spPr/>
      <dgm:t>
        <a:bodyPr/>
        <a:lstStyle/>
        <a:p>
          <a:endParaRPr lang="en-US"/>
        </a:p>
      </dgm:t>
    </dgm:pt>
    <dgm:pt modelId="{B24C9C8F-37EB-4807-9335-CD0DAE8B647E}" type="pres">
      <dgm:prSet presAssocID="{E115D6AD-1C16-4440-9AF5-7D9025AE2C07}" presName="linear" presStyleCnt="0">
        <dgm:presLayoutVars>
          <dgm:dir/>
          <dgm:animLvl val="lvl"/>
          <dgm:resizeHandles val="exact"/>
        </dgm:presLayoutVars>
      </dgm:prSet>
      <dgm:spPr/>
    </dgm:pt>
    <dgm:pt modelId="{77F4D682-7EF9-49A5-B11A-B4C4F602769B}" type="pres">
      <dgm:prSet presAssocID="{40636741-4475-477C-BE9A-258B3630CDF7}" presName="parentLin" presStyleCnt="0"/>
      <dgm:spPr/>
    </dgm:pt>
    <dgm:pt modelId="{644282AE-215E-40FA-B587-790BC893EBB5}" type="pres">
      <dgm:prSet presAssocID="{40636741-4475-477C-BE9A-258B3630CDF7}" presName="parentLeftMargin" presStyleLbl="node1" presStyleIdx="0" presStyleCnt="3"/>
      <dgm:spPr/>
    </dgm:pt>
    <dgm:pt modelId="{51AC0E06-47BC-4AFA-A324-B481B6DFD18B}" type="pres">
      <dgm:prSet presAssocID="{40636741-4475-477C-BE9A-258B3630CD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C00DC6-5442-4A5B-8065-401B4171B7ED}" type="pres">
      <dgm:prSet presAssocID="{40636741-4475-477C-BE9A-258B3630CDF7}" presName="negativeSpace" presStyleCnt="0"/>
      <dgm:spPr/>
    </dgm:pt>
    <dgm:pt modelId="{1FAF50F5-996E-4438-BB03-DEBB2B2AF5D1}" type="pres">
      <dgm:prSet presAssocID="{40636741-4475-477C-BE9A-258B3630CDF7}" presName="childText" presStyleLbl="conFgAcc1" presStyleIdx="0" presStyleCnt="3" custLinFactY="805" custLinFactNeighborX="-2345" custLinFactNeighborY="100000">
        <dgm:presLayoutVars>
          <dgm:bulletEnabled val="1"/>
        </dgm:presLayoutVars>
      </dgm:prSet>
      <dgm:spPr/>
    </dgm:pt>
    <dgm:pt modelId="{DA314531-6BDA-424C-8A49-D76B9B613241}" type="pres">
      <dgm:prSet presAssocID="{97A33E9B-BBD7-4B3B-AF85-99686FDEDCA7}" presName="spaceBetweenRectangles" presStyleCnt="0"/>
      <dgm:spPr/>
    </dgm:pt>
    <dgm:pt modelId="{F74F3BFB-86DC-4F19-B65B-C85C3F4E35FF}" type="pres">
      <dgm:prSet presAssocID="{F086F7E3-BB93-484B-BED6-DCD2A2AECCE8}" presName="parentLin" presStyleCnt="0"/>
      <dgm:spPr/>
    </dgm:pt>
    <dgm:pt modelId="{1C3E4B3E-1846-4D53-8DC1-CF85B4349AF7}" type="pres">
      <dgm:prSet presAssocID="{F086F7E3-BB93-484B-BED6-DCD2A2AECCE8}" presName="parentLeftMargin" presStyleLbl="node1" presStyleIdx="0" presStyleCnt="3"/>
      <dgm:spPr/>
    </dgm:pt>
    <dgm:pt modelId="{F4EEC895-B864-4FAF-B554-47BBD624BDB3}" type="pres">
      <dgm:prSet presAssocID="{F086F7E3-BB93-484B-BED6-DCD2A2AECCE8}" presName="parentText" presStyleLbl="node1" presStyleIdx="1" presStyleCnt="3" custScaleY="119137">
        <dgm:presLayoutVars>
          <dgm:chMax val="0"/>
          <dgm:bulletEnabled val="1"/>
        </dgm:presLayoutVars>
      </dgm:prSet>
      <dgm:spPr/>
    </dgm:pt>
    <dgm:pt modelId="{AF749328-C940-4E87-8E8C-FE8E6FD59624}" type="pres">
      <dgm:prSet presAssocID="{F086F7E3-BB93-484B-BED6-DCD2A2AECCE8}" presName="negativeSpace" presStyleCnt="0"/>
      <dgm:spPr/>
    </dgm:pt>
    <dgm:pt modelId="{2CF7B3A3-C2BA-4676-9702-5D0C2E0FE179}" type="pres">
      <dgm:prSet presAssocID="{F086F7E3-BB93-484B-BED6-DCD2A2AECCE8}" presName="childText" presStyleLbl="conFgAcc1" presStyleIdx="1" presStyleCnt="3">
        <dgm:presLayoutVars>
          <dgm:bulletEnabled val="1"/>
        </dgm:presLayoutVars>
      </dgm:prSet>
      <dgm:spPr/>
    </dgm:pt>
    <dgm:pt modelId="{E0915974-C0CA-4133-8939-C0F8D0436B74}" type="pres">
      <dgm:prSet presAssocID="{5EADFD99-1AD8-45C3-A7EB-D626861BD514}" presName="spaceBetweenRectangles" presStyleCnt="0"/>
      <dgm:spPr/>
    </dgm:pt>
    <dgm:pt modelId="{0A54F8AE-2FD6-499C-B857-6A99E76E4D4E}" type="pres">
      <dgm:prSet presAssocID="{CB032419-25A2-491F-81A6-FA4F2EBB9290}" presName="parentLin" presStyleCnt="0"/>
      <dgm:spPr/>
    </dgm:pt>
    <dgm:pt modelId="{B3087A94-4139-420F-9AA0-337085732B2A}" type="pres">
      <dgm:prSet presAssocID="{CB032419-25A2-491F-81A6-FA4F2EBB9290}" presName="parentLeftMargin" presStyleLbl="node1" presStyleIdx="1" presStyleCnt="3"/>
      <dgm:spPr/>
    </dgm:pt>
    <dgm:pt modelId="{A3D28FFF-CC36-4B5E-9039-5D335221D7CD}" type="pres">
      <dgm:prSet presAssocID="{CB032419-25A2-491F-81A6-FA4F2EBB9290}" presName="parentText" presStyleLbl="node1" presStyleIdx="2" presStyleCnt="3" custScaleY="129065">
        <dgm:presLayoutVars>
          <dgm:chMax val="0"/>
          <dgm:bulletEnabled val="1"/>
        </dgm:presLayoutVars>
      </dgm:prSet>
      <dgm:spPr/>
    </dgm:pt>
    <dgm:pt modelId="{DFFC93AD-4ACA-4F9C-9D73-64718653FE7A}" type="pres">
      <dgm:prSet presAssocID="{CB032419-25A2-491F-81A6-FA4F2EBB9290}" presName="negativeSpace" presStyleCnt="0"/>
      <dgm:spPr/>
    </dgm:pt>
    <dgm:pt modelId="{3DBBFEEA-F386-41FA-B468-D836C13AD0C6}" type="pres">
      <dgm:prSet presAssocID="{CB032419-25A2-491F-81A6-FA4F2EBB929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109B413-7A39-4FE9-A6B5-D8CF36EA997A}" type="presOf" srcId="{CB032419-25A2-491F-81A6-FA4F2EBB9290}" destId="{B3087A94-4139-420F-9AA0-337085732B2A}" srcOrd="0" destOrd="0" presId="urn:microsoft.com/office/officeart/2005/8/layout/list1"/>
    <dgm:cxn modelId="{2E935C21-EED3-4668-AC1E-1D511158F029}" type="presOf" srcId="{D9A9C9BF-E844-4E48-991C-E6A8D775F6DE}" destId="{1FAF50F5-996E-4438-BB03-DEBB2B2AF5D1}" srcOrd="0" destOrd="0" presId="urn:microsoft.com/office/officeart/2005/8/layout/list1"/>
    <dgm:cxn modelId="{021A1A25-DB2B-461D-A56C-ADBEF7B4732C}" srcId="{F086F7E3-BB93-484B-BED6-DCD2A2AECCE8}" destId="{E1FC0F6A-76E4-4DBB-BA04-A480996A3A17}" srcOrd="0" destOrd="0" parTransId="{426C88F3-19DA-4BE1-93BB-7F6445FB154E}" sibTransId="{A393586A-69F0-4E73-9344-6A1CE99E7B11}"/>
    <dgm:cxn modelId="{30BE2E61-8484-4AF2-94BA-9E7D5A53BAF2}" type="presOf" srcId="{40636741-4475-477C-BE9A-258B3630CDF7}" destId="{644282AE-215E-40FA-B587-790BC893EBB5}" srcOrd="0" destOrd="0" presId="urn:microsoft.com/office/officeart/2005/8/layout/list1"/>
    <dgm:cxn modelId="{7D4C1764-904E-4EE9-AC13-FA22CAD36CA7}" srcId="{CB032419-25A2-491F-81A6-FA4F2EBB9290}" destId="{4D76A690-6573-4488-ABAD-7533C1DAAA25}" srcOrd="0" destOrd="0" parTransId="{6804E31B-F980-451B-99B0-2661666CB60C}" sibTransId="{A1523554-CE81-4C36-9873-F3D40A7C2EFE}"/>
    <dgm:cxn modelId="{D240C465-ACDD-4953-BB83-6E000BF11048}" type="presOf" srcId="{476C96CC-883E-428A-9100-DB56E81AC23F}" destId="{2CF7B3A3-C2BA-4676-9702-5D0C2E0FE179}" srcOrd="0" destOrd="1" presId="urn:microsoft.com/office/officeart/2005/8/layout/list1"/>
    <dgm:cxn modelId="{F7127849-F489-49CF-A553-1EC920CAB640}" srcId="{E115D6AD-1C16-4440-9AF5-7D9025AE2C07}" destId="{CB032419-25A2-491F-81A6-FA4F2EBB9290}" srcOrd="2" destOrd="0" parTransId="{784BB699-8CCE-4EEA-B6EE-020E94EF3937}" sibTransId="{79BE9E6A-44E1-492B-A402-A2CAB408B857}"/>
    <dgm:cxn modelId="{CF68596B-64B6-4B6A-AFAB-19D47EC012CF}" type="presOf" srcId="{BFC194A1-D93A-4FBA-AF72-C806B3CDBF7F}" destId="{3DBBFEEA-F386-41FA-B468-D836C13AD0C6}" srcOrd="0" destOrd="1" presId="urn:microsoft.com/office/officeart/2005/8/layout/list1"/>
    <dgm:cxn modelId="{2681134C-3CCD-49CA-8E5D-784CA505774B}" srcId="{F086F7E3-BB93-484B-BED6-DCD2A2AECCE8}" destId="{476C96CC-883E-428A-9100-DB56E81AC23F}" srcOrd="1" destOrd="0" parTransId="{1DD26F94-AAD2-4D76-88D9-453BCB7992AA}" sibTransId="{684BAB90-EAB6-4EA4-AA77-0206967B6C9E}"/>
    <dgm:cxn modelId="{2E8BDE73-DEF3-4D25-9685-774124A18028}" srcId="{CB032419-25A2-491F-81A6-FA4F2EBB9290}" destId="{BFC194A1-D93A-4FBA-AF72-C806B3CDBF7F}" srcOrd="1" destOrd="0" parTransId="{AB698CB1-F2AB-47AC-9E9D-8BADB5D2C4CB}" sibTransId="{194E38BD-52D7-4B35-8F87-FFEB0D550775}"/>
    <dgm:cxn modelId="{F9E84254-B1CC-403B-A8C8-9FF837F05F16}" type="presOf" srcId="{40636741-4475-477C-BE9A-258B3630CDF7}" destId="{51AC0E06-47BC-4AFA-A324-B481B6DFD18B}" srcOrd="1" destOrd="0" presId="urn:microsoft.com/office/officeart/2005/8/layout/list1"/>
    <dgm:cxn modelId="{40EA6356-EE40-426D-AE3E-EE7572BA1C47}" type="presOf" srcId="{E1FC0F6A-76E4-4DBB-BA04-A480996A3A17}" destId="{2CF7B3A3-C2BA-4676-9702-5D0C2E0FE179}" srcOrd="0" destOrd="0" presId="urn:microsoft.com/office/officeart/2005/8/layout/list1"/>
    <dgm:cxn modelId="{70F8C678-7678-4645-AF05-A95EFBB54262}" srcId="{E115D6AD-1C16-4440-9AF5-7D9025AE2C07}" destId="{F086F7E3-BB93-484B-BED6-DCD2A2AECCE8}" srcOrd="1" destOrd="0" parTransId="{A00C4D93-50BD-46C5-AF90-65057578F7B0}" sibTransId="{5EADFD99-1AD8-45C3-A7EB-D626861BD514}"/>
    <dgm:cxn modelId="{77956E7A-BD7F-4A20-A7F6-719CCCC01441}" type="presOf" srcId="{4D76A690-6573-4488-ABAD-7533C1DAAA25}" destId="{3DBBFEEA-F386-41FA-B468-D836C13AD0C6}" srcOrd="0" destOrd="0" presId="urn:microsoft.com/office/officeart/2005/8/layout/list1"/>
    <dgm:cxn modelId="{3132B69D-C4FF-4FE0-9789-493AA344CE21}" srcId="{E115D6AD-1C16-4440-9AF5-7D9025AE2C07}" destId="{40636741-4475-477C-BE9A-258B3630CDF7}" srcOrd="0" destOrd="0" parTransId="{30191A6B-84C5-44E3-9D85-DC33F036C183}" sibTransId="{97A33E9B-BBD7-4B3B-AF85-99686FDEDCA7}"/>
    <dgm:cxn modelId="{B655F1B4-D568-40D5-9005-28C480AB18F7}" type="presOf" srcId="{F086F7E3-BB93-484B-BED6-DCD2A2AECCE8}" destId="{1C3E4B3E-1846-4D53-8DC1-CF85B4349AF7}" srcOrd="0" destOrd="0" presId="urn:microsoft.com/office/officeart/2005/8/layout/list1"/>
    <dgm:cxn modelId="{77C4B6DB-D3A5-4024-AF29-1A0FE68C0602}" type="presOf" srcId="{E115D6AD-1C16-4440-9AF5-7D9025AE2C07}" destId="{B24C9C8F-37EB-4807-9335-CD0DAE8B647E}" srcOrd="0" destOrd="0" presId="urn:microsoft.com/office/officeart/2005/8/layout/list1"/>
    <dgm:cxn modelId="{79C841E4-9101-4F32-835C-4D59BDA30D71}" type="presOf" srcId="{CB032419-25A2-491F-81A6-FA4F2EBB9290}" destId="{A3D28FFF-CC36-4B5E-9039-5D335221D7CD}" srcOrd="1" destOrd="0" presId="urn:microsoft.com/office/officeart/2005/8/layout/list1"/>
    <dgm:cxn modelId="{EB0501F0-4C36-44C3-BDC4-80849676388B}" srcId="{40636741-4475-477C-BE9A-258B3630CDF7}" destId="{D9A9C9BF-E844-4E48-991C-E6A8D775F6DE}" srcOrd="0" destOrd="0" parTransId="{374DCC6D-9BAF-49EC-ADA5-FD3158FAFFC9}" sibTransId="{EE6F07BD-9DC2-4820-8616-479DF8C8D374}"/>
    <dgm:cxn modelId="{A63AFCF8-396D-4443-B31A-0173F43B5CBA}" type="presOf" srcId="{F086F7E3-BB93-484B-BED6-DCD2A2AECCE8}" destId="{F4EEC895-B864-4FAF-B554-47BBD624BDB3}" srcOrd="1" destOrd="0" presId="urn:microsoft.com/office/officeart/2005/8/layout/list1"/>
    <dgm:cxn modelId="{8A761A1D-62D4-421D-ABDB-E3B2635BAE70}" type="presParOf" srcId="{B24C9C8F-37EB-4807-9335-CD0DAE8B647E}" destId="{77F4D682-7EF9-49A5-B11A-B4C4F602769B}" srcOrd="0" destOrd="0" presId="urn:microsoft.com/office/officeart/2005/8/layout/list1"/>
    <dgm:cxn modelId="{A9554B45-083D-4FE2-9D36-7D8B6A9B37B4}" type="presParOf" srcId="{77F4D682-7EF9-49A5-B11A-B4C4F602769B}" destId="{644282AE-215E-40FA-B587-790BC893EBB5}" srcOrd="0" destOrd="0" presId="urn:microsoft.com/office/officeart/2005/8/layout/list1"/>
    <dgm:cxn modelId="{7EFAC344-6E35-4076-AD00-96E1E5EC763F}" type="presParOf" srcId="{77F4D682-7EF9-49A5-B11A-B4C4F602769B}" destId="{51AC0E06-47BC-4AFA-A324-B481B6DFD18B}" srcOrd="1" destOrd="0" presId="urn:microsoft.com/office/officeart/2005/8/layout/list1"/>
    <dgm:cxn modelId="{30BEC401-564C-4AEA-9BB6-E1BF46704D57}" type="presParOf" srcId="{B24C9C8F-37EB-4807-9335-CD0DAE8B647E}" destId="{12C00DC6-5442-4A5B-8065-401B4171B7ED}" srcOrd="1" destOrd="0" presId="urn:microsoft.com/office/officeart/2005/8/layout/list1"/>
    <dgm:cxn modelId="{B0ED8738-15C9-4DE9-9711-383FE9E27E09}" type="presParOf" srcId="{B24C9C8F-37EB-4807-9335-CD0DAE8B647E}" destId="{1FAF50F5-996E-4438-BB03-DEBB2B2AF5D1}" srcOrd="2" destOrd="0" presId="urn:microsoft.com/office/officeart/2005/8/layout/list1"/>
    <dgm:cxn modelId="{492D15A1-0BA2-4801-979E-4159C31BEE85}" type="presParOf" srcId="{B24C9C8F-37EB-4807-9335-CD0DAE8B647E}" destId="{DA314531-6BDA-424C-8A49-D76B9B613241}" srcOrd="3" destOrd="0" presId="urn:microsoft.com/office/officeart/2005/8/layout/list1"/>
    <dgm:cxn modelId="{833DE309-740C-4235-8B58-2BE7CA786E11}" type="presParOf" srcId="{B24C9C8F-37EB-4807-9335-CD0DAE8B647E}" destId="{F74F3BFB-86DC-4F19-B65B-C85C3F4E35FF}" srcOrd="4" destOrd="0" presId="urn:microsoft.com/office/officeart/2005/8/layout/list1"/>
    <dgm:cxn modelId="{865995C0-5FD1-4CB4-A23F-5FCDE88EACC7}" type="presParOf" srcId="{F74F3BFB-86DC-4F19-B65B-C85C3F4E35FF}" destId="{1C3E4B3E-1846-4D53-8DC1-CF85B4349AF7}" srcOrd="0" destOrd="0" presId="urn:microsoft.com/office/officeart/2005/8/layout/list1"/>
    <dgm:cxn modelId="{2DF681AE-39A6-4029-B0B6-CF67C79D4372}" type="presParOf" srcId="{F74F3BFB-86DC-4F19-B65B-C85C3F4E35FF}" destId="{F4EEC895-B864-4FAF-B554-47BBD624BDB3}" srcOrd="1" destOrd="0" presId="urn:microsoft.com/office/officeart/2005/8/layout/list1"/>
    <dgm:cxn modelId="{04DFEFDF-400B-4525-AB33-F1C423F596A4}" type="presParOf" srcId="{B24C9C8F-37EB-4807-9335-CD0DAE8B647E}" destId="{AF749328-C940-4E87-8E8C-FE8E6FD59624}" srcOrd="5" destOrd="0" presId="urn:microsoft.com/office/officeart/2005/8/layout/list1"/>
    <dgm:cxn modelId="{B97F8150-4940-4C56-BCE2-33ECDCD85E82}" type="presParOf" srcId="{B24C9C8F-37EB-4807-9335-CD0DAE8B647E}" destId="{2CF7B3A3-C2BA-4676-9702-5D0C2E0FE179}" srcOrd="6" destOrd="0" presId="urn:microsoft.com/office/officeart/2005/8/layout/list1"/>
    <dgm:cxn modelId="{B46E69B6-88E4-49F9-92DF-2BADFB6C0D5B}" type="presParOf" srcId="{B24C9C8F-37EB-4807-9335-CD0DAE8B647E}" destId="{E0915974-C0CA-4133-8939-C0F8D0436B74}" srcOrd="7" destOrd="0" presId="urn:microsoft.com/office/officeart/2005/8/layout/list1"/>
    <dgm:cxn modelId="{57F5647C-B985-46C5-BE80-A569C592E452}" type="presParOf" srcId="{B24C9C8F-37EB-4807-9335-CD0DAE8B647E}" destId="{0A54F8AE-2FD6-499C-B857-6A99E76E4D4E}" srcOrd="8" destOrd="0" presId="urn:microsoft.com/office/officeart/2005/8/layout/list1"/>
    <dgm:cxn modelId="{ED314958-7765-403E-BC42-D284AA0B8088}" type="presParOf" srcId="{0A54F8AE-2FD6-499C-B857-6A99E76E4D4E}" destId="{B3087A94-4139-420F-9AA0-337085732B2A}" srcOrd="0" destOrd="0" presId="urn:microsoft.com/office/officeart/2005/8/layout/list1"/>
    <dgm:cxn modelId="{88091E40-22B1-4DC3-8340-553D691C2365}" type="presParOf" srcId="{0A54F8AE-2FD6-499C-B857-6A99E76E4D4E}" destId="{A3D28FFF-CC36-4B5E-9039-5D335221D7CD}" srcOrd="1" destOrd="0" presId="urn:microsoft.com/office/officeart/2005/8/layout/list1"/>
    <dgm:cxn modelId="{5FF5695A-024C-4FE5-BC44-3370836848A7}" type="presParOf" srcId="{B24C9C8F-37EB-4807-9335-CD0DAE8B647E}" destId="{DFFC93AD-4ACA-4F9C-9D73-64718653FE7A}" srcOrd="9" destOrd="0" presId="urn:microsoft.com/office/officeart/2005/8/layout/list1"/>
    <dgm:cxn modelId="{A36A38FE-E7C1-4187-8332-2A7B49CA93EF}" type="presParOf" srcId="{B24C9C8F-37EB-4807-9335-CD0DAE8B647E}" destId="{3DBBFEEA-F386-41FA-B468-D836C13AD0C6}" srcOrd="10" destOrd="0" presId="urn:microsoft.com/office/officeart/2005/8/layout/list1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608285-8F3E-4A19-AEDD-7DB096BCC0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18C5987-AAED-4424-A499-526873CC75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u="sng"/>
            <a:t>Fully fund instruction</a:t>
          </a:r>
          <a:r>
            <a:rPr lang="en-US" b="0" i="0"/>
            <a:t> based on approved schedule (no AA deficit)</a:t>
          </a:r>
          <a:endParaRPr lang="en-US"/>
        </a:p>
      </dgm:t>
    </dgm:pt>
    <dgm:pt modelId="{71EB7F20-6238-45F5-BFEB-52D2045C73A4}" type="parTrans" cxnId="{5451D3DC-D12E-492C-B70B-BDD84BA989C9}">
      <dgm:prSet/>
      <dgm:spPr/>
      <dgm:t>
        <a:bodyPr/>
        <a:lstStyle/>
        <a:p>
          <a:endParaRPr lang="en-US"/>
        </a:p>
      </dgm:t>
    </dgm:pt>
    <dgm:pt modelId="{B3E7D805-09B9-4CC1-A413-FA435F6CC134}" type="sibTrans" cxnId="{5451D3DC-D12E-492C-B70B-BDD84BA989C9}">
      <dgm:prSet/>
      <dgm:spPr/>
      <dgm:t>
        <a:bodyPr/>
        <a:lstStyle/>
        <a:p>
          <a:endParaRPr lang="en-US"/>
        </a:p>
      </dgm:t>
    </dgm:pt>
    <dgm:pt modelId="{AB75367A-F69C-4D15-B873-C82483F1EA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Fulfill commitments on </a:t>
          </a:r>
          <a:r>
            <a:rPr lang="en-US" b="0" i="0" u="sng"/>
            <a:t>compensation increases</a:t>
          </a:r>
          <a:endParaRPr lang="en-US" u="sng"/>
        </a:p>
      </dgm:t>
    </dgm:pt>
    <dgm:pt modelId="{3ABB465A-0EBC-44F0-8317-A0CCA4416A2C}" type="parTrans" cxnId="{EAA9F7A8-5913-4715-920C-0B3C7B1B54DD}">
      <dgm:prSet/>
      <dgm:spPr/>
      <dgm:t>
        <a:bodyPr/>
        <a:lstStyle/>
        <a:p>
          <a:endParaRPr lang="en-US"/>
        </a:p>
      </dgm:t>
    </dgm:pt>
    <dgm:pt modelId="{4FF0C26C-ED4E-4F68-B634-01F2D812542D}" type="sibTrans" cxnId="{EAA9F7A8-5913-4715-920C-0B3C7B1B54DD}">
      <dgm:prSet/>
      <dgm:spPr/>
      <dgm:t>
        <a:bodyPr/>
        <a:lstStyle/>
        <a:p>
          <a:endParaRPr lang="en-US"/>
        </a:p>
      </dgm:t>
    </dgm:pt>
    <dgm:pt modelId="{C5DD9C85-2AEE-4E01-BFDA-AEF0F3B49B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Exercise sound fiscal policy and </a:t>
          </a:r>
          <a:r>
            <a:rPr lang="en-US" b="0" i="0" u="sng"/>
            <a:t>reserve management</a:t>
          </a:r>
          <a:endParaRPr lang="en-US" u="sng"/>
        </a:p>
      </dgm:t>
    </dgm:pt>
    <dgm:pt modelId="{055FC4D7-C9CD-4038-8D03-318C9E60F752}" type="parTrans" cxnId="{0ED48195-1D98-4527-94A8-32FEB584966A}">
      <dgm:prSet/>
      <dgm:spPr/>
      <dgm:t>
        <a:bodyPr/>
        <a:lstStyle/>
        <a:p>
          <a:endParaRPr lang="en-US"/>
        </a:p>
      </dgm:t>
    </dgm:pt>
    <dgm:pt modelId="{9191C29A-7E81-40D0-957E-FE33284B60B6}" type="sibTrans" cxnId="{0ED48195-1D98-4527-94A8-32FEB584966A}">
      <dgm:prSet/>
      <dgm:spPr/>
      <dgm:t>
        <a:bodyPr/>
        <a:lstStyle/>
        <a:p>
          <a:endParaRPr lang="en-US"/>
        </a:p>
      </dgm:t>
    </dgm:pt>
    <dgm:pt modelId="{26C0D9CE-7E97-443F-A654-2B05F45C589A}" type="pres">
      <dgm:prSet presAssocID="{44608285-8F3E-4A19-AEDD-7DB096BCC0CD}" presName="root" presStyleCnt="0">
        <dgm:presLayoutVars>
          <dgm:dir/>
          <dgm:resizeHandles val="exact"/>
        </dgm:presLayoutVars>
      </dgm:prSet>
      <dgm:spPr/>
    </dgm:pt>
    <dgm:pt modelId="{C238C700-A388-4A08-A84C-A4B20277A674}" type="pres">
      <dgm:prSet presAssocID="{618C5987-AAED-4424-A499-526873CC757E}" presName="compNode" presStyleCnt="0"/>
      <dgm:spPr/>
    </dgm:pt>
    <dgm:pt modelId="{8C57EC93-C33B-494B-90BF-3BA86C39A8A6}" type="pres">
      <dgm:prSet presAssocID="{618C5987-AAED-4424-A499-526873CC757E}" presName="bgRect" presStyleLbl="bgShp" presStyleIdx="0" presStyleCnt="3"/>
      <dgm:spPr/>
    </dgm:pt>
    <dgm:pt modelId="{6594E5F5-72C9-4F72-9472-6BF2E84A5030}" type="pres">
      <dgm:prSet presAssocID="{618C5987-AAED-4424-A499-526873CC75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6DD0F322-2A61-4A86-92FC-B9EBBE6B16DB}" type="pres">
      <dgm:prSet presAssocID="{618C5987-AAED-4424-A499-526873CC757E}" presName="spaceRect" presStyleCnt="0"/>
      <dgm:spPr/>
    </dgm:pt>
    <dgm:pt modelId="{CB71C1A0-EA41-415C-91F3-790E5474176F}" type="pres">
      <dgm:prSet presAssocID="{618C5987-AAED-4424-A499-526873CC757E}" presName="parTx" presStyleLbl="revTx" presStyleIdx="0" presStyleCnt="3">
        <dgm:presLayoutVars>
          <dgm:chMax val="0"/>
          <dgm:chPref val="0"/>
        </dgm:presLayoutVars>
      </dgm:prSet>
      <dgm:spPr/>
    </dgm:pt>
    <dgm:pt modelId="{CB11E46D-0380-4F2D-94DD-65E59D621268}" type="pres">
      <dgm:prSet presAssocID="{B3E7D805-09B9-4CC1-A413-FA435F6CC134}" presName="sibTrans" presStyleCnt="0"/>
      <dgm:spPr/>
    </dgm:pt>
    <dgm:pt modelId="{DC2CA2A7-E026-428D-9FB6-C184B530AF75}" type="pres">
      <dgm:prSet presAssocID="{AB75367A-F69C-4D15-B873-C82483F1EA32}" presName="compNode" presStyleCnt="0"/>
      <dgm:spPr/>
    </dgm:pt>
    <dgm:pt modelId="{39D0682B-CFA0-4336-B0CB-409B12EBAA08}" type="pres">
      <dgm:prSet presAssocID="{AB75367A-F69C-4D15-B873-C82483F1EA32}" presName="bgRect" presStyleLbl="bgShp" presStyleIdx="1" presStyleCnt="3"/>
      <dgm:spPr/>
    </dgm:pt>
    <dgm:pt modelId="{E5DAE844-9D3B-42C6-99C5-741B397B9BD9}" type="pres">
      <dgm:prSet presAssocID="{AB75367A-F69C-4D15-B873-C82483F1EA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8A8E774-404B-4C0C-9620-27212EAFBCA1}" type="pres">
      <dgm:prSet presAssocID="{AB75367A-F69C-4D15-B873-C82483F1EA32}" presName="spaceRect" presStyleCnt="0"/>
      <dgm:spPr/>
    </dgm:pt>
    <dgm:pt modelId="{49D88539-EDA5-40F3-83DF-8FB58095ABB6}" type="pres">
      <dgm:prSet presAssocID="{AB75367A-F69C-4D15-B873-C82483F1EA32}" presName="parTx" presStyleLbl="revTx" presStyleIdx="1" presStyleCnt="3">
        <dgm:presLayoutVars>
          <dgm:chMax val="0"/>
          <dgm:chPref val="0"/>
        </dgm:presLayoutVars>
      </dgm:prSet>
      <dgm:spPr/>
    </dgm:pt>
    <dgm:pt modelId="{C3B92C39-3D7F-4DE7-A0F3-73E575758361}" type="pres">
      <dgm:prSet presAssocID="{4FF0C26C-ED4E-4F68-B634-01F2D812542D}" presName="sibTrans" presStyleCnt="0"/>
      <dgm:spPr/>
    </dgm:pt>
    <dgm:pt modelId="{2E8E6BA0-32C4-4836-BE4B-AB01898B3AE9}" type="pres">
      <dgm:prSet presAssocID="{C5DD9C85-2AEE-4E01-BFDA-AEF0F3B49B57}" presName="compNode" presStyleCnt="0"/>
      <dgm:spPr/>
    </dgm:pt>
    <dgm:pt modelId="{7BCCB6A1-A5E3-4F7A-AC79-E537CA60AA09}" type="pres">
      <dgm:prSet presAssocID="{C5DD9C85-2AEE-4E01-BFDA-AEF0F3B49B57}" presName="bgRect" presStyleLbl="bgShp" presStyleIdx="2" presStyleCnt="3"/>
      <dgm:spPr/>
    </dgm:pt>
    <dgm:pt modelId="{71D60555-CF9D-4774-AFC1-40BBE28A82F4}" type="pres">
      <dgm:prSet presAssocID="{C5DD9C85-2AEE-4E01-BFDA-AEF0F3B49B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AA91BE74-BD59-49F4-9EB4-D57949BC36D2}" type="pres">
      <dgm:prSet presAssocID="{C5DD9C85-2AEE-4E01-BFDA-AEF0F3B49B57}" presName="spaceRect" presStyleCnt="0"/>
      <dgm:spPr/>
    </dgm:pt>
    <dgm:pt modelId="{C919CEBF-A5F7-452A-8824-05E21A560F5B}" type="pres">
      <dgm:prSet presAssocID="{C5DD9C85-2AEE-4E01-BFDA-AEF0F3B49B5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2FCC32A-E21C-49ED-8A9F-67022F5F8F24}" type="presOf" srcId="{618C5987-AAED-4424-A499-526873CC757E}" destId="{CB71C1A0-EA41-415C-91F3-790E5474176F}" srcOrd="0" destOrd="0" presId="urn:microsoft.com/office/officeart/2018/2/layout/IconVerticalSolidList"/>
    <dgm:cxn modelId="{CF3E533F-A580-47BF-BE50-8056EF3B4019}" type="presOf" srcId="{44608285-8F3E-4A19-AEDD-7DB096BCC0CD}" destId="{26C0D9CE-7E97-443F-A654-2B05F45C589A}" srcOrd="0" destOrd="0" presId="urn:microsoft.com/office/officeart/2018/2/layout/IconVerticalSolidList"/>
    <dgm:cxn modelId="{0ED48195-1D98-4527-94A8-32FEB584966A}" srcId="{44608285-8F3E-4A19-AEDD-7DB096BCC0CD}" destId="{C5DD9C85-2AEE-4E01-BFDA-AEF0F3B49B57}" srcOrd="2" destOrd="0" parTransId="{055FC4D7-C9CD-4038-8D03-318C9E60F752}" sibTransId="{9191C29A-7E81-40D0-957E-FE33284B60B6}"/>
    <dgm:cxn modelId="{F39B509D-9718-4FCE-95A3-4B58FA6EAEE2}" type="presOf" srcId="{AB75367A-F69C-4D15-B873-C82483F1EA32}" destId="{49D88539-EDA5-40F3-83DF-8FB58095ABB6}" srcOrd="0" destOrd="0" presId="urn:microsoft.com/office/officeart/2018/2/layout/IconVerticalSolidList"/>
    <dgm:cxn modelId="{4CA9BDA7-A4D1-40AC-BF87-2DF2392CE22E}" type="presOf" srcId="{C5DD9C85-2AEE-4E01-BFDA-AEF0F3B49B57}" destId="{C919CEBF-A5F7-452A-8824-05E21A560F5B}" srcOrd="0" destOrd="0" presId="urn:microsoft.com/office/officeart/2018/2/layout/IconVerticalSolidList"/>
    <dgm:cxn modelId="{EAA9F7A8-5913-4715-920C-0B3C7B1B54DD}" srcId="{44608285-8F3E-4A19-AEDD-7DB096BCC0CD}" destId="{AB75367A-F69C-4D15-B873-C82483F1EA32}" srcOrd="1" destOrd="0" parTransId="{3ABB465A-0EBC-44F0-8317-A0CCA4416A2C}" sibTransId="{4FF0C26C-ED4E-4F68-B634-01F2D812542D}"/>
    <dgm:cxn modelId="{5451D3DC-D12E-492C-B70B-BDD84BA989C9}" srcId="{44608285-8F3E-4A19-AEDD-7DB096BCC0CD}" destId="{618C5987-AAED-4424-A499-526873CC757E}" srcOrd="0" destOrd="0" parTransId="{71EB7F20-6238-45F5-BFEB-52D2045C73A4}" sibTransId="{B3E7D805-09B9-4CC1-A413-FA435F6CC134}"/>
    <dgm:cxn modelId="{4E560562-2037-4F91-BD51-53281AE1869C}" type="presParOf" srcId="{26C0D9CE-7E97-443F-A654-2B05F45C589A}" destId="{C238C700-A388-4A08-A84C-A4B20277A674}" srcOrd="0" destOrd="0" presId="urn:microsoft.com/office/officeart/2018/2/layout/IconVerticalSolidList"/>
    <dgm:cxn modelId="{7E138123-F688-48F5-A29E-F24A7EB8BEA7}" type="presParOf" srcId="{C238C700-A388-4A08-A84C-A4B20277A674}" destId="{8C57EC93-C33B-494B-90BF-3BA86C39A8A6}" srcOrd="0" destOrd="0" presId="urn:microsoft.com/office/officeart/2018/2/layout/IconVerticalSolidList"/>
    <dgm:cxn modelId="{6093EF74-1105-4C12-83E8-C8ADFCCD3722}" type="presParOf" srcId="{C238C700-A388-4A08-A84C-A4B20277A674}" destId="{6594E5F5-72C9-4F72-9472-6BF2E84A5030}" srcOrd="1" destOrd="0" presId="urn:microsoft.com/office/officeart/2018/2/layout/IconVerticalSolidList"/>
    <dgm:cxn modelId="{56632B72-5F20-4604-AA56-6645409FB8E3}" type="presParOf" srcId="{C238C700-A388-4A08-A84C-A4B20277A674}" destId="{6DD0F322-2A61-4A86-92FC-B9EBBE6B16DB}" srcOrd="2" destOrd="0" presId="urn:microsoft.com/office/officeart/2018/2/layout/IconVerticalSolidList"/>
    <dgm:cxn modelId="{D346B8EF-6096-4738-940E-EDE12CB7C374}" type="presParOf" srcId="{C238C700-A388-4A08-A84C-A4B20277A674}" destId="{CB71C1A0-EA41-415C-91F3-790E5474176F}" srcOrd="3" destOrd="0" presId="urn:microsoft.com/office/officeart/2018/2/layout/IconVerticalSolidList"/>
    <dgm:cxn modelId="{9D601158-14EE-4EBA-B30E-B92B1A193B7A}" type="presParOf" srcId="{26C0D9CE-7E97-443F-A654-2B05F45C589A}" destId="{CB11E46D-0380-4F2D-94DD-65E59D621268}" srcOrd="1" destOrd="0" presId="urn:microsoft.com/office/officeart/2018/2/layout/IconVerticalSolidList"/>
    <dgm:cxn modelId="{0886FD93-4C30-438E-9FA1-124D4A0127D6}" type="presParOf" srcId="{26C0D9CE-7E97-443F-A654-2B05F45C589A}" destId="{DC2CA2A7-E026-428D-9FB6-C184B530AF75}" srcOrd="2" destOrd="0" presId="urn:microsoft.com/office/officeart/2018/2/layout/IconVerticalSolidList"/>
    <dgm:cxn modelId="{17FE8DB5-C8A6-4F65-8480-32ED1E4EBFDC}" type="presParOf" srcId="{DC2CA2A7-E026-428D-9FB6-C184B530AF75}" destId="{39D0682B-CFA0-4336-B0CB-409B12EBAA08}" srcOrd="0" destOrd="0" presId="urn:microsoft.com/office/officeart/2018/2/layout/IconVerticalSolidList"/>
    <dgm:cxn modelId="{3B927FA1-2837-40AE-9C4F-82F6724986E7}" type="presParOf" srcId="{DC2CA2A7-E026-428D-9FB6-C184B530AF75}" destId="{E5DAE844-9D3B-42C6-99C5-741B397B9BD9}" srcOrd="1" destOrd="0" presId="urn:microsoft.com/office/officeart/2018/2/layout/IconVerticalSolidList"/>
    <dgm:cxn modelId="{9404A589-0D91-4EB5-B19A-F5ADB4955AA6}" type="presParOf" srcId="{DC2CA2A7-E026-428D-9FB6-C184B530AF75}" destId="{58A8E774-404B-4C0C-9620-27212EAFBCA1}" srcOrd="2" destOrd="0" presId="urn:microsoft.com/office/officeart/2018/2/layout/IconVerticalSolidList"/>
    <dgm:cxn modelId="{4A7F124D-322B-490B-8E15-65DDB4C2659D}" type="presParOf" srcId="{DC2CA2A7-E026-428D-9FB6-C184B530AF75}" destId="{49D88539-EDA5-40F3-83DF-8FB58095ABB6}" srcOrd="3" destOrd="0" presId="urn:microsoft.com/office/officeart/2018/2/layout/IconVerticalSolidList"/>
    <dgm:cxn modelId="{77494035-DE4F-4055-B26F-B015CA0C11CD}" type="presParOf" srcId="{26C0D9CE-7E97-443F-A654-2B05F45C589A}" destId="{C3B92C39-3D7F-4DE7-A0F3-73E575758361}" srcOrd="3" destOrd="0" presId="urn:microsoft.com/office/officeart/2018/2/layout/IconVerticalSolidList"/>
    <dgm:cxn modelId="{7AFA027A-9247-469A-B8EF-D1A00BDE3170}" type="presParOf" srcId="{26C0D9CE-7E97-443F-A654-2B05F45C589A}" destId="{2E8E6BA0-32C4-4836-BE4B-AB01898B3AE9}" srcOrd="4" destOrd="0" presId="urn:microsoft.com/office/officeart/2018/2/layout/IconVerticalSolidList"/>
    <dgm:cxn modelId="{4EF4CC9A-FC7A-41BB-A2FF-ECBA77FB27B9}" type="presParOf" srcId="{2E8E6BA0-32C4-4836-BE4B-AB01898B3AE9}" destId="{7BCCB6A1-A5E3-4F7A-AC79-E537CA60AA09}" srcOrd="0" destOrd="0" presId="urn:microsoft.com/office/officeart/2018/2/layout/IconVerticalSolidList"/>
    <dgm:cxn modelId="{AC60115E-BAE2-4A84-9831-A5984AF69E5C}" type="presParOf" srcId="{2E8E6BA0-32C4-4836-BE4B-AB01898B3AE9}" destId="{71D60555-CF9D-4774-AFC1-40BBE28A82F4}" srcOrd="1" destOrd="0" presId="urn:microsoft.com/office/officeart/2018/2/layout/IconVerticalSolidList"/>
    <dgm:cxn modelId="{A6E3D15F-0F2D-49D8-87CA-8E7428A2F12D}" type="presParOf" srcId="{2E8E6BA0-32C4-4836-BE4B-AB01898B3AE9}" destId="{AA91BE74-BD59-49F4-9EB4-D57949BC36D2}" srcOrd="2" destOrd="0" presId="urn:microsoft.com/office/officeart/2018/2/layout/IconVerticalSolidList"/>
    <dgm:cxn modelId="{801F6B56-D33C-4DDD-9CB0-3D027AC5CC37}" type="presParOf" srcId="{2E8E6BA0-32C4-4836-BE4B-AB01898B3AE9}" destId="{C919CEBF-A5F7-452A-8824-05E21A560F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464E10-87DC-4D1E-A7FF-F2241AFA219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B8B31A-568C-4176-9AFE-DA4D6DA833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Compressed timeline due to FAFSA delays</a:t>
          </a:r>
          <a:endParaRPr lang="en-US"/>
        </a:p>
      </dgm:t>
    </dgm:pt>
    <dgm:pt modelId="{245F78A8-9F1F-481A-8173-B8DF0905867A}" type="parTrans" cxnId="{98C25C40-372F-452B-B3D1-4130B42B7AF6}">
      <dgm:prSet/>
      <dgm:spPr/>
      <dgm:t>
        <a:bodyPr/>
        <a:lstStyle/>
        <a:p>
          <a:endParaRPr lang="en-US"/>
        </a:p>
      </dgm:t>
    </dgm:pt>
    <dgm:pt modelId="{C007AE75-888C-43FF-9859-F4E684088822}" type="sibTrans" cxnId="{98C25C40-372F-452B-B3D1-4130B42B7AF6}">
      <dgm:prSet/>
      <dgm:spPr/>
      <dgm:t>
        <a:bodyPr/>
        <a:lstStyle/>
        <a:p>
          <a:endParaRPr lang="en-US"/>
        </a:p>
      </dgm:t>
    </dgm:pt>
    <dgm:pt modelId="{D6449850-61C0-433E-A88B-9E369FAEAF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WWU Policy-level investments focused entirely on base operations</a:t>
          </a:r>
          <a:endParaRPr lang="en-US"/>
        </a:p>
      </dgm:t>
    </dgm:pt>
    <dgm:pt modelId="{A94C444D-3F9F-4945-B404-7EE5AFAB5D9D}" type="parTrans" cxnId="{28D60CE7-C42A-4E60-926F-2C84F601182D}">
      <dgm:prSet/>
      <dgm:spPr/>
      <dgm:t>
        <a:bodyPr/>
        <a:lstStyle/>
        <a:p>
          <a:endParaRPr lang="en-US"/>
        </a:p>
      </dgm:t>
    </dgm:pt>
    <dgm:pt modelId="{9A4CAF91-974B-421A-982C-2D2760C588E1}" type="sibTrans" cxnId="{28D60CE7-C42A-4E60-926F-2C84F601182D}">
      <dgm:prSet/>
      <dgm:spPr/>
      <dgm:t>
        <a:bodyPr/>
        <a:lstStyle/>
        <a:p>
          <a:endParaRPr lang="en-US"/>
        </a:p>
      </dgm:t>
    </dgm:pt>
    <dgm:pt modelId="{D0E3B265-BB64-4DAA-9DBF-123037A7F872}" type="pres">
      <dgm:prSet presAssocID="{DE464E10-87DC-4D1E-A7FF-F2241AFA2196}" presName="root" presStyleCnt="0">
        <dgm:presLayoutVars>
          <dgm:dir/>
          <dgm:resizeHandles val="exact"/>
        </dgm:presLayoutVars>
      </dgm:prSet>
      <dgm:spPr/>
    </dgm:pt>
    <dgm:pt modelId="{65B4E29A-3E70-4719-9657-D60C15CF8074}" type="pres">
      <dgm:prSet presAssocID="{82B8B31A-568C-4176-9AFE-DA4D6DA8337C}" presName="compNode" presStyleCnt="0"/>
      <dgm:spPr/>
    </dgm:pt>
    <dgm:pt modelId="{5256BADF-A0B1-48D8-936E-8B225198646A}" type="pres">
      <dgm:prSet presAssocID="{82B8B31A-568C-4176-9AFE-DA4D6DA8337C}" presName="bgRect" presStyleLbl="bgShp" presStyleIdx="0" presStyleCnt="2"/>
      <dgm:spPr/>
    </dgm:pt>
    <dgm:pt modelId="{F48D7DD2-996B-42F9-8EF1-E491C84F407F}" type="pres">
      <dgm:prSet presAssocID="{82B8B31A-568C-4176-9AFE-DA4D6DA833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2D8F4D60-3A58-4AD7-9B18-C7EFC975F292}" type="pres">
      <dgm:prSet presAssocID="{82B8B31A-568C-4176-9AFE-DA4D6DA8337C}" presName="spaceRect" presStyleCnt="0"/>
      <dgm:spPr/>
    </dgm:pt>
    <dgm:pt modelId="{E743A7A0-52BC-4ED2-AB8D-DAA44872D811}" type="pres">
      <dgm:prSet presAssocID="{82B8B31A-568C-4176-9AFE-DA4D6DA8337C}" presName="parTx" presStyleLbl="revTx" presStyleIdx="0" presStyleCnt="2">
        <dgm:presLayoutVars>
          <dgm:chMax val="0"/>
          <dgm:chPref val="0"/>
        </dgm:presLayoutVars>
      </dgm:prSet>
      <dgm:spPr/>
    </dgm:pt>
    <dgm:pt modelId="{1B6DA13F-14B2-4EA7-A27C-390916789222}" type="pres">
      <dgm:prSet presAssocID="{C007AE75-888C-43FF-9859-F4E684088822}" presName="sibTrans" presStyleCnt="0"/>
      <dgm:spPr/>
    </dgm:pt>
    <dgm:pt modelId="{B0B0D024-7B7F-49CD-884E-9BEEE79F00AB}" type="pres">
      <dgm:prSet presAssocID="{D6449850-61C0-433E-A88B-9E369FAEAF86}" presName="compNode" presStyleCnt="0"/>
      <dgm:spPr/>
    </dgm:pt>
    <dgm:pt modelId="{5CF72FAD-59D2-4B41-8263-D6B76FB02D29}" type="pres">
      <dgm:prSet presAssocID="{D6449850-61C0-433E-A88B-9E369FAEAF86}" presName="bgRect" presStyleLbl="bgShp" presStyleIdx="1" presStyleCnt="2"/>
      <dgm:spPr/>
    </dgm:pt>
    <dgm:pt modelId="{A5B82342-A84C-41C8-853F-33ED638FD8E2}" type="pres">
      <dgm:prSet presAssocID="{D6449850-61C0-433E-A88B-9E369FAEAF8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83F248AC-A883-4374-B1B4-11C0944341A5}" type="pres">
      <dgm:prSet presAssocID="{D6449850-61C0-433E-A88B-9E369FAEAF86}" presName="spaceRect" presStyleCnt="0"/>
      <dgm:spPr/>
    </dgm:pt>
    <dgm:pt modelId="{57228981-921D-49FB-B54F-FFD516AB04BB}" type="pres">
      <dgm:prSet presAssocID="{D6449850-61C0-433E-A88B-9E369FAEAF8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8C25C40-372F-452B-B3D1-4130B42B7AF6}" srcId="{DE464E10-87DC-4D1E-A7FF-F2241AFA2196}" destId="{82B8B31A-568C-4176-9AFE-DA4D6DA8337C}" srcOrd="0" destOrd="0" parTransId="{245F78A8-9F1F-481A-8173-B8DF0905867A}" sibTransId="{C007AE75-888C-43FF-9859-F4E684088822}"/>
    <dgm:cxn modelId="{888F5160-84A7-4C07-8FE8-ED735757C54C}" type="presOf" srcId="{D6449850-61C0-433E-A88B-9E369FAEAF86}" destId="{57228981-921D-49FB-B54F-FFD516AB04BB}" srcOrd="0" destOrd="0" presId="urn:microsoft.com/office/officeart/2018/2/layout/IconVerticalSolidList"/>
    <dgm:cxn modelId="{00648682-97A8-4C97-A5DF-91391311D9E6}" type="presOf" srcId="{82B8B31A-568C-4176-9AFE-DA4D6DA8337C}" destId="{E743A7A0-52BC-4ED2-AB8D-DAA44872D811}" srcOrd="0" destOrd="0" presId="urn:microsoft.com/office/officeart/2018/2/layout/IconVerticalSolidList"/>
    <dgm:cxn modelId="{87C0F89E-2C55-4C66-8EF8-BFBE3675740B}" type="presOf" srcId="{DE464E10-87DC-4D1E-A7FF-F2241AFA2196}" destId="{D0E3B265-BB64-4DAA-9DBF-123037A7F872}" srcOrd="0" destOrd="0" presId="urn:microsoft.com/office/officeart/2018/2/layout/IconVerticalSolidList"/>
    <dgm:cxn modelId="{28D60CE7-C42A-4E60-926F-2C84F601182D}" srcId="{DE464E10-87DC-4D1E-A7FF-F2241AFA2196}" destId="{D6449850-61C0-433E-A88B-9E369FAEAF86}" srcOrd="1" destOrd="0" parTransId="{A94C444D-3F9F-4945-B404-7EE5AFAB5D9D}" sibTransId="{9A4CAF91-974B-421A-982C-2D2760C588E1}"/>
    <dgm:cxn modelId="{77E31B58-8632-4F94-85DB-047E05DD8860}" type="presParOf" srcId="{D0E3B265-BB64-4DAA-9DBF-123037A7F872}" destId="{65B4E29A-3E70-4719-9657-D60C15CF8074}" srcOrd="0" destOrd="0" presId="urn:microsoft.com/office/officeart/2018/2/layout/IconVerticalSolidList"/>
    <dgm:cxn modelId="{12708ADD-2228-4EA5-A0CC-6E7AE3D97A11}" type="presParOf" srcId="{65B4E29A-3E70-4719-9657-D60C15CF8074}" destId="{5256BADF-A0B1-48D8-936E-8B225198646A}" srcOrd="0" destOrd="0" presId="urn:microsoft.com/office/officeart/2018/2/layout/IconVerticalSolidList"/>
    <dgm:cxn modelId="{8B9C2E33-F251-4B2F-A579-49983D6CFF8F}" type="presParOf" srcId="{65B4E29A-3E70-4719-9657-D60C15CF8074}" destId="{F48D7DD2-996B-42F9-8EF1-E491C84F407F}" srcOrd="1" destOrd="0" presId="urn:microsoft.com/office/officeart/2018/2/layout/IconVerticalSolidList"/>
    <dgm:cxn modelId="{69421684-EA8B-458E-BF72-589A38759753}" type="presParOf" srcId="{65B4E29A-3E70-4719-9657-D60C15CF8074}" destId="{2D8F4D60-3A58-4AD7-9B18-C7EFC975F292}" srcOrd="2" destOrd="0" presId="urn:microsoft.com/office/officeart/2018/2/layout/IconVerticalSolidList"/>
    <dgm:cxn modelId="{2900E465-12DD-4B7F-87CD-BE48A975E91E}" type="presParOf" srcId="{65B4E29A-3E70-4719-9657-D60C15CF8074}" destId="{E743A7A0-52BC-4ED2-AB8D-DAA44872D811}" srcOrd="3" destOrd="0" presId="urn:microsoft.com/office/officeart/2018/2/layout/IconVerticalSolidList"/>
    <dgm:cxn modelId="{E22B7E32-DABD-41BB-BAE0-CD4749A6BEBF}" type="presParOf" srcId="{D0E3B265-BB64-4DAA-9DBF-123037A7F872}" destId="{1B6DA13F-14B2-4EA7-A27C-390916789222}" srcOrd="1" destOrd="0" presId="urn:microsoft.com/office/officeart/2018/2/layout/IconVerticalSolidList"/>
    <dgm:cxn modelId="{B92B5DB8-FF05-49DE-8172-A170EE34B176}" type="presParOf" srcId="{D0E3B265-BB64-4DAA-9DBF-123037A7F872}" destId="{B0B0D024-7B7F-49CD-884E-9BEEE79F00AB}" srcOrd="2" destOrd="0" presId="urn:microsoft.com/office/officeart/2018/2/layout/IconVerticalSolidList"/>
    <dgm:cxn modelId="{B4AA2E42-3818-46E2-9E8C-714C09CDAD32}" type="presParOf" srcId="{B0B0D024-7B7F-49CD-884E-9BEEE79F00AB}" destId="{5CF72FAD-59D2-4B41-8263-D6B76FB02D29}" srcOrd="0" destOrd="0" presId="urn:microsoft.com/office/officeart/2018/2/layout/IconVerticalSolidList"/>
    <dgm:cxn modelId="{31A1A1C3-61F4-41E6-920F-81F1731442CE}" type="presParOf" srcId="{B0B0D024-7B7F-49CD-884E-9BEEE79F00AB}" destId="{A5B82342-A84C-41C8-853F-33ED638FD8E2}" srcOrd="1" destOrd="0" presId="urn:microsoft.com/office/officeart/2018/2/layout/IconVerticalSolidList"/>
    <dgm:cxn modelId="{D726979F-BD3B-4F5C-9593-E944B221A47C}" type="presParOf" srcId="{B0B0D024-7B7F-49CD-884E-9BEEE79F00AB}" destId="{83F248AC-A883-4374-B1B4-11C0944341A5}" srcOrd="2" destOrd="0" presId="urn:microsoft.com/office/officeart/2018/2/layout/IconVerticalSolidList"/>
    <dgm:cxn modelId="{A107C377-645E-4A96-9ECF-7CE306E34FD4}" type="presParOf" srcId="{B0B0D024-7B7F-49CD-884E-9BEEE79F00AB}" destId="{57228981-921D-49FB-B54F-FFD516AB04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8CED8F-1D16-40BC-B5C3-8E7B0633387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96E92A-B547-4349-80DC-329DC7E4B29F}">
      <dgm:prSet/>
      <dgm:spPr/>
      <dgm:t>
        <a:bodyPr/>
        <a:lstStyle/>
        <a:p>
          <a:r>
            <a:rPr lang="en-US"/>
            <a:t>Continued </a:t>
          </a:r>
          <a:r>
            <a:rPr lang="en-US" b="1"/>
            <a:t>gap</a:t>
          </a:r>
          <a:r>
            <a:rPr lang="en-US"/>
            <a:t> between recurring revenues and expenditures; Have identified one-time strategies, including:</a:t>
          </a:r>
        </a:p>
      </dgm:t>
    </dgm:pt>
    <dgm:pt modelId="{04379069-ACC0-4281-93AA-E9BB2933149E}" type="parTrans" cxnId="{12B947A5-0F72-4918-A0F6-2009060FFBEA}">
      <dgm:prSet/>
      <dgm:spPr/>
      <dgm:t>
        <a:bodyPr/>
        <a:lstStyle/>
        <a:p>
          <a:endParaRPr lang="en-US"/>
        </a:p>
      </dgm:t>
    </dgm:pt>
    <dgm:pt modelId="{5BC0E083-3AFA-47C2-B40D-A1BBC182C7CF}" type="sibTrans" cxnId="{12B947A5-0F72-4918-A0F6-2009060FFBEA}">
      <dgm:prSet/>
      <dgm:spPr/>
      <dgm:t>
        <a:bodyPr/>
        <a:lstStyle/>
        <a:p>
          <a:endParaRPr lang="en-US"/>
        </a:p>
      </dgm:t>
    </dgm:pt>
    <dgm:pt modelId="{6B261DF8-F966-496C-B247-FD290FFFCB24}">
      <dgm:prSet/>
      <dgm:spPr/>
      <dgm:t>
        <a:bodyPr/>
        <a:lstStyle/>
        <a:p>
          <a:r>
            <a:rPr lang="en-US"/>
            <a:t>Extending salary recaps on vacated positions to 6 months</a:t>
          </a:r>
        </a:p>
      </dgm:t>
    </dgm:pt>
    <dgm:pt modelId="{DB2536BC-BB1F-427A-A0DA-071DFE05E93E}" type="parTrans" cxnId="{77EFF14D-1B7D-42DD-96AB-DAC68CAFE109}">
      <dgm:prSet/>
      <dgm:spPr/>
      <dgm:t>
        <a:bodyPr/>
        <a:lstStyle/>
        <a:p>
          <a:endParaRPr lang="en-US"/>
        </a:p>
      </dgm:t>
    </dgm:pt>
    <dgm:pt modelId="{85AE16F6-C25E-4EFB-9113-7FC4C3D3F954}" type="sibTrans" cxnId="{77EFF14D-1B7D-42DD-96AB-DAC68CAFE109}">
      <dgm:prSet/>
      <dgm:spPr/>
      <dgm:t>
        <a:bodyPr/>
        <a:lstStyle/>
        <a:p>
          <a:endParaRPr lang="en-US"/>
        </a:p>
      </dgm:t>
    </dgm:pt>
    <dgm:pt modelId="{90E9CFBB-C52C-4C6B-8F58-95F1963AA504}">
      <dgm:prSet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Potential sale</a:t>
          </a:r>
          <a:r>
            <a:rPr lang="en-US"/>
            <a:t> of property</a:t>
          </a:r>
        </a:p>
      </dgm:t>
    </dgm:pt>
    <dgm:pt modelId="{18515C51-4B39-4C20-ABD0-9CD7F36FCD9D}" type="parTrans" cxnId="{25D36135-06F5-44BB-870E-BF30635C85F1}">
      <dgm:prSet/>
      <dgm:spPr/>
      <dgm:t>
        <a:bodyPr/>
        <a:lstStyle/>
        <a:p>
          <a:endParaRPr lang="en-US"/>
        </a:p>
      </dgm:t>
    </dgm:pt>
    <dgm:pt modelId="{7ADCB9E9-7395-4B73-8F60-FCD9249F973B}" type="sibTrans" cxnId="{25D36135-06F5-44BB-870E-BF30635C85F1}">
      <dgm:prSet/>
      <dgm:spPr/>
      <dgm:t>
        <a:bodyPr/>
        <a:lstStyle/>
        <a:p>
          <a:endParaRPr lang="en-US"/>
        </a:p>
      </dgm:t>
    </dgm:pt>
    <dgm:pt modelId="{3239A146-4ECB-4937-93B3-0475481A42F1}">
      <dgm:prSet/>
      <dgm:spPr/>
      <dgm:t>
        <a:bodyPr/>
        <a:lstStyle/>
        <a:p>
          <a:r>
            <a:rPr lang="en-US"/>
            <a:t>Use of self-sustaining funds where appropriate</a:t>
          </a:r>
        </a:p>
      </dgm:t>
    </dgm:pt>
    <dgm:pt modelId="{C7D4AE9B-C9C8-4EEB-8DB9-C0A8D12C9D1F}" type="parTrans" cxnId="{04FB5B1C-F9D6-405D-B6B6-B0C3E3B01B74}">
      <dgm:prSet/>
      <dgm:spPr/>
      <dgm:t>
        <a:bodyPr/>
        <a:lstStyle/>
        <a:p>
          <a:endParaRPr lang="en-US"/>
        </a:p>
      </dgm:t>
    </dgm:pt>
    <dgm:pt modelId="{9F73542A-0686-45D5-9ADD-9FEC4C15732D}" type="sibTrans" cxnId="{04FB5B1C-F9D6-405D-B6B6-B0C3E3B01B74}">
      <dgm:prSet/>
      <dgm:spPr/>
      <dgm:t>
        <a:bodyPr/>
        <a:lstStyle/>
        <a:p>
          <a:endParaRPr lang="en-US"/>
        </a:p>
      </dgm:t>
    </dgm:pt>
    <dgm:pt modelId="{DD4008B6-F864-479A-8997-2F17175E379F}">
      <dgm:prSet/>
      <dgm:spPr/>
      <dgm:t>
        <a:bodyPr/>
        <a:lstStyle/>
        <a:p>
          <a:r>
            <a:rPr lang="en-US"/>
            <a:t>Focus is on preserving </a:t>
          </a:r>
          <a:r>
            <a:rPr lang="en-US" b="1"/>
            <a:t>instruction</a:t>
          </a:r>
          <a:r>
            <a:rPr lang="en-US"/>
            <a:t> and </a:t>
          </a:r>
          <a:r>
            <a:rPr lang="en-US" b="1"/>
            <a:t>access</a:t>
          </a:r>
          <a:r>
            <a:rPr lang="en-US"/>
            <a:t> (fully funding schedule including NTT), with an eye to recovering enrollments</a:t>
          </a:r>
        </a:p>
      </dgm:t>
    </dgm:pt>
    <dgm:pt modelId="{BDFF30B1-101D-4C9F-AC65-1E114A37F3B3}" type="parTrans" cxnId="{7626BE56-C5E6-46C2-A41A-57915EDF565F}">
      <dgm:prSet/>
      <dgm:spPr/>
      <dgm:t>
        <a:bodyPr/>
        <a:lstStyle/>
        <a:p>
          <a:endParaRPr lang="en-US"/>
        </a:p>
      </dgm:t>
    </dgm:pt>
    <dgm:pt modelId="{0BFD86B3-2DA9-4581-B7AD-42C11DB735E6}" type="sibTrans" cxnId="{7626BE56-C5E6-46C2-A41A-57915EDF565F}">
      <dgm:prSet/>
      <dgm:spPr/>
      <dgm:t>
        <a:bodyPr/>
        <a:lstStyle/>
        <a:p>
          <a:endParaRPr lang="en-US"/>
        </a:p>
      </dgm:t>
    </dgm:pt>
    <dgm:pt modelId="{5CF62BEB-ED09-421C-95F7-52F2F41BD916}">
      <dgm:prSet/>
      <dgm:spPr/>
      <dgm:t>
        <a:bodyPr/>
        <a:lstStyle/>
        <a:p>
          <a:r>
            <a:rPr lang="en-US"/>
            <a:t>Holistic look at reserves (fund balance) across the university</a:t>
          </a:r>
        </a:p>
      </dgm:t>
    </dgm:pt>
    <dgm:pt modelId="{3494AA5A-7C37-4C0C-8337-1784AA173810}" type="parTrans" cxnId="{EC954D0D-8F2C-4874-BF4E-D7004E8B1158}">
      <dgm:prSet/>
      <dgm:spPr/>
      <dgm:t>
        <a:bodyPr/>
        <a:lstStyle/>
        <a:p>
          <a:endParaRPr lang="en-US"/>
        </a:p>
      </dgm:t>
    </dgm:pt>
    <dgm:pt modelId="{C9258867-946F-41BB-A4C3-C28D9F9D0384}" type="sibTrans" cxnId="{EC954D0D-8F2C-4874-BF4E-D7004E8B1158}">
      <dgm:prSet/>
      <dgm:spPr/>
      <dgm:t>
        <a:bodyPr/>
        <a:lstStyle/>
        <a:p>
          <a:endParaRPr lang="en-US"/>
        </a:p>
      </dgm:t>
    </dgm:pt>
    <dgm:pt modelId="{F40B5077-330A-4504-8A66-7384C1D3FD01}">
      <dgm:prSet/>
      <dgm:spPr/>
      <dgm:t>
        <a:bodyPr/>
        <a:lstStyle/>
        <a:p>
          <a:r>
            <a:rPr lang="en-US"/>
            <a:t>Optional, voluntary employee-initiated contract reductions/furloughs where mutually supported</a:t>
          </a:r>
        </a:p>
      </dgm:t>
    </dgm:pt>
    <dgm:pt modelId="{2897E2E8-EFFB-4D8C-93E0-4CB70AD3852F}" type="parTrans" cxnId="{3536F02F-6F6C-4766-BC2E-6FA00E7C610F}">
      <dgm:prSet/>
      <dgm:spPr/>
      <dgm:t>
        <a:bodyPr/>
        <a:lstStyle/>
        <a:p>
          <a:endParaRPr lang="en-US"/>
        </a:p>
      </dgm:t>
    </dgm:pt>
    <dgm:pt modelId="{ACDC13C5-1BF8-4172-959C-5BF93E433A9C}" type="sibTrans" cxnId="{3536F02F-6F6C-4766-BC2E-6FA00E7C610F}">
      <dgm:prSet/>
      <dgm:spPr/>
      <dgm:t>
        <a:bodyPr/>
        <a:lstStyle/>
        <a:p>
          <a:endParaRPr lang="en-US"/>
        </a:p>
      </dgm:t>
    </dgm:pt>
    <dgm:pt modelId="{755924F8-DFDC-4D0C-B2ED-4FF7591B42DD}">
      <dgm:prSet/>
      <dgm:spPr/>
      <dgm:t>
        <a:bodyPr/>
        <a:lstStyle/>
        <a:p>
          <a:r>
            <a:rPr lang="en-US"/>
            <a:t>Use of reserves</a:t>
          </a:r>
        </a:p>
      </dgm:t>
    </dgm:pt>
    <dgm:pt modelId="{34CA2422-02C1-4DF2-8649-E4A7A846D7E6}" type="parTrans" cxnId="{81308D43-1E00-4FE9-9882-396DE5150C02}">
      <dgm:prSet/>
      <dgm:spPr/>
      <dgm:t>
        <a:bodyPr/>
        <a:lstStyle/>
        <a:p>
          <a:endParaRPr lang="en-US"/>
        </a:p>
      </dgm:t>
    </dgm:pt>
    <dgm:pt modelId="{8373CFAC-3E80-43BE-A9BC-383A6886870B}" type="sibTrans" cxnId="{81308D43-1E00-4FE9-9882-396DE5150C02}">
      <dgm:prSet/>
      <dgm:spPr/>
      <dgm:t>
        <a:bodyPr/>
        <a:lstStyle/>
        <a:p>
          <a:endParaRPr lang="en-US"/>
        </a:p>
      </dgm:t>
    </dgm:pt>
    <dgm:pt modelId="{1BBC5074-2341-48CC-9CF1-52DC5BD01BEB}" type="pres">
      <dgm:prSet presAssocID="{BB8CED8F-1D16-40BC-B5C3-8E7B06333877}" presName="linear" presStyleCnt="0">
        <dgm:presLayoutVars>
          <dgm:animLvl val="lvl"/>
          <dgm:resizeHandles val="exact"/>
        </dgm:presLayoutVars>
      </dgm:prSet>
      <dgm:spPr/>
    </dgm:pt>
    <dgm:pt modelId="{E5CD24A8-4DFB-4990-A679-C39B4454561A}" type="pres">
      <dgm:prSet presAssocID="{9496E92A-B547-4349-80DC-329DC7E4B29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8B2DC3-21FE-4DAB-B2A8-E68846CB33C7}" type="pres">
      <dgm:prSet presAssocID="{9496E92A-B547-4349-80DC-329DC7E4B29F}" presName="childText" presStyleLbl="revTx" presStyleIdx="0" presStyleCnt="1">
        <dgm:presLayoutVars>
          <dgm:bulletEnabled val="1"/>
        </dgm:presLayoutVars>
      </dgm:prSet>
      <dgm:spPr/>
    </dgm:pt>
    <dgm:pt modelId="{E05A7336-5EE3-41D1-91DE-032EFFF57391}" type="pres">
      <dgm:prSet presAssocID="{DD4008B6-F864-479A-8997-2F17175E379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5D90408-F288-427A-A192-E92DDB59D9C8}" type="presOf" srcId="{755924F8-DFDC-4D0C-B2ED-4FF7591B42DD}" destId="{DD8B2DC3-21FE-4DAB-B2A8-E68846CB33C7}" srcOrd="0" destOrd="5" presId="urn:microsoft.com/office/officeart/2005/8/layout/vList2"/>
    <dgm:cxn modelId="{208F4A0B-305F-455E-B0D6-5B9EE2DAE34C}" type="presOf" srcId="{F40B5077-330A-4504-8A66-7384C1D3FD01}" destId="{DD8B2DC3-21FE-4DAB-B2A8-E68846CB33C7}" srcOrd="0" destOrd="1" presId="urn:microsoft.com/office/officeart/2005/8/layout/vList2"/>
    <dgm:cxn modelId="{EC954D0D-8F2C-4874-BF4E-D7004E8B1158}" srcId="{9496E92A-B547-4349-80DC-329DC7E4B29F}" destId="{5CF62BEB-ED09-421C-95F7-52F2F41BD916}" srcOrd="4" destOrd="0" parTransId="{3494AA5A-7C37-4C0C-8337-1784AA173810}" sibTransId="{C9258867-946F-41BB-A4C3-C28D9F9D0384}"/>
    <dgm:cxn modelId="{7F2C4410-79FD-4A7E-BB62-6438720D2ACA}" type="presOf" srcId="{9496E92A-B547-4349-80DC-329DC7E4B29F}" destId="{E5CD24A8-4DFB-4990-A679-C39B4454561A}" srcOrd="0" destOrd="0" presId="urn:microsoft.com/office/officeart/2005/8/layout/vList2"/>
    <dgm:cxn modelId="{F7585916-FF1C-418B-8335-CE4C2CC54C10}" type="presOf" srcId="{90E9CFBB-C52C-4C6B-8F58-95F1963AA504}" destId="{DD8B2DC3-21FE-4DAB-B2A8-E68846CB33C7}" srcOrd="0" destOrd="2" presId="urn:microsoft.com/office/officeart/2005/8/layout/vList2"/>
    <dgm:cxn modelId="{36BB3518-C9E2-4637-A629-048F2075A0B5}" type="presOf" srcId="{BB8CED8F-1D16-40BC-B5C3-8E7B06333877}" destId="{1BBC5074-2341-48CC-9CF1-52DC5BD01BEB}" srcOrd="0" destOrd="0" presId="urn:microsoft.com/office/officeart/2005/8/layout/vList2"/>
    <dgm:cxn modelId="{04FB5B1C-F9D6-405D-B6B6-B0C3E3B01B74}" srcId="{9496E92A-B547-4349-80DC-329DC7E4B29F}" destId="{3239A146-4ECB-4937-93B3-0475481A42F1}" srcOrd="3" destOrd="0" parTransId="{C7D4AE9B-C9C8-4EEB-8DB9-C0A8D12C9D1F}" sibTransId="{9F73542A-0686-45D5-9ADD-9FEC4C15732D}"/>
    <dgm:cxn modelId="{2F8A9225-AA99-4418-8E67-93B9E2F3A850}" type="presOf" srcId="{DD4008B6-F864-479A-8997-2F17175E379F}" destId="{E05A7336-5EE3-41D1-91DE-032EFFF57391}" srcOrd="0" destOrd="0" presId="urn:microsoft.com/office/officeart/2005/8/layout/vList2"/>
    <dgm:cxn modelId="{3536F02F-6F6C-4766-BC2E-6FA00E7C610F}" srcId="{9496E92A-B547-4349-80DC-329DC7E4B29F}" destId="{F40B5077-330A-4504-8A66-7384C1D3FD01}" srcOrd="1" destOrd="0" parTransId="{2897E2E8-EFFB-4D8C-93E0-4CB70AD3852F}" sibTransId="{ACDC13C5-1BF8-4172-959C-5BF93E433A9C}"/>
    <dgm:cxn modelId="{25D36135-06F5-44BB-870E-BF30635C85F1}" srcId="{9496E92A-B547-4349-80DC-329DC7E4B29F}" destId="{90E9CFBB-C52C-4C6B-8F58-95F1963AA504}" srcOrd="2" destOrd="0" parTransId="{18515C51-4B39-4C20-ABD0-9CD7F36FCD9D}" sibTransId="{7ADCB9E9-7395-4B73-8F60-FCD9249F973B}"/>
    <dgm:cxn modelId="{81308D43-1E00-4FE9-9882-396DE5150C02}" srcId="{9496E92A-B547-4349-80DC-329DC7E4B29F}" destId="{755924F8-DFDC-4D0C-B2ED-4FF7591B42DD}" srcOrd="5" destOrd="0" parTransId="{34CA2422-02C1-4DF2-8649-E4A7A846D7E6}" sibTransId="{8373CFAC-3E80-43BE-A9BC-383A6886870B}"/>
    <dgm:cxn modelId="{77EFF14D-1B7D-42DD-96AB-DAC68CAFE109}" srcId="{9496E92A-B547-4349-80DC-329DC7E4B29F}" destId="{6B261DF8-F966-496C-B247-FD290FFFCB24}" srcOrd="0" destOrd="0" parTransId="{DB2536BC-BB1F-427A-A0DA-071DFE05E93E}" sibTransId="{85AE16F6-C25E-4EFB-9113-7FC4C3D3F954}"/>
    <dgm:cxn modelId="{7626BE56-C5E6-46C2-A41A-57915EDF565F}" srcId="{BB8CED8F-1D16-40BC-B5C3-8E7B06333877}" destId="{DD4008B6-F864-479A-8997-2F17175E379F}" srcOrd="1" destOrd="0" parTransId="{BDFF30B1-101D-4C9F-AC65-1E114A37F3B3}" sibTransId="{0BFD86B3-2DA9-4581-B7AD-42C11DB735E6}"/>
    <dgm:cxn modelId="{7E012781-7E62-4FC4-97D7-A93326EF9533}" type="presOf" srcId="{5CF62BEB-ED09-421C-95F7-52F2F41BD916}" destId="{DD8B2DC3-21FE-4DAB-B2A8-E68846CB33C7}" srcOrd="0" destOrd="4" presId="urn:microsoft.com/office/officeart/2005/8/layout/vList2"/>
    <dgm:cxn modelId="{12B947A5-0F72-4918-A0F6-2009060FFBEA}" srcId="{BB8CED8F-1D16-40BC-B5C3-8E7B06333877}" destId="{9496E92A-B547-4349-80DC-329DC7E4B29F}" srcOrd="0" destOrd="0" parTransId="{04379069-ACC0-4281-93AA-E9BB2933149E}" sibTransId="{5BC0E083-3AFA-47C2-B40D-A1BBC182C7CF}"/>
    <dgm:cxn modelId="{67A5BECF-75D0-414B-A8E9-213CB77A18B7}" type="presOf" srcId="{3239A146-4ECB-4937-93B3-0475481A42F1}" destId="{DD8B2DC3-21FE-4DAB-B2A8-E68846CB33C7}" srcOrd="0" destOrd="3" presId="urn:microsoft.com/office/officeart/2005/8/layout/vList2"/>
    <dgm:cxn modelId="{695363E0-2491-44CD-9711-C6AFBC4E1CA9}" type="presOf" srcId="{6B261DF8-F966-496C-B247-FD290FFFCB24}" destId="{DD8B2DC3-21FE-4DAB-B2A8-E68846CB33C7}" srcOrd="0" destOrd="0" presId="urn:microsoft.com/office/officeart/2005/8/layout/vList2"/>
    <dgm:cxn modelId="{5F182A25-54D3-43A7-9CC2-7FA2C6B76BF2}" type="presParOf" srcId="{1BBC5074-2341-48CC-9CF1-52DC5BD01BEB}" destId="{E5CD24A8-4DFB-4990-A679-C39B4454561A}" srcOrd="0" destOrd="0" presId="urn:microsoft.com/office/officeart/2005/8/layout/vList2"/>
    <dgm:cxn modelId="{1A46D263-8DFB-4DC3-A8BB-9840BEFAE26D}" type="presParOf" srcId="{1BBC5074-2341-48CC-9CF1-52DC5BD01BEB}" destId="{DD8B2DC3-21FE-4DAB-B2A8-E68846CB33C7}" srcOrd="1" destOrd="0" presId="urn:microsoft.com/office/officeart/2005/8/layout/vList2"/>
    <dgm:cxn modelId="{31B8965F-2BEA-41CC-96E8-885B235760E7}" type="presParOf" srcId="{1BBC5074-2341-48CC-9CF1-52DC5BD01BEB}" destId="{E05A7336-5EE3-41D1-91DE-032EFFF5739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DA3241-8F24-433A-9C11-9266CA555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4AFC16-C61F-45A3-9074-CE763DE20DC4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>
              <a:solidFill>
                <a:schemeClr val="bg1"/>
              </a:solidFill>
              <a:latin typeface="Fira Sans"/>
            </a:rPr>
            <a:t>Academic Access and Outreach, $400k (one-time)</a:t>
          </a:r>
        </a:p>
      </dgm:t>
    </dgm:pt>
    <dgm:pt modelId="{8D27DF56-E518-40D2-950A-6280A0A9E7D4}" type="parTrans" cxnId="{1EB5DA05-DEB7-405C-9304-A3E861021509}">
      <dgm:prSet/>
      <dgm:spPr/>
      <dgm:t>
        <a:bodyPr/>
        <a:lstStyle/>
        <a:p>
          <a:endParaRPr lang="en-US"/>
        </a:p>
      </dgm:t>
    </dgm:pt>
    <dgm:pt modelId="{D27BD68A-AD26-4D1F-87DF-B7D8A01A4A42}" type="sibTrans" cxnId="{1EB5DA05-DEB7-405C-9304-A3E861021509}">
      <dgm:prSet/>
      <dgm:spPr/>
      <dgm:t>
        <a:bodyPr/>
        <a:lstStyle/>
        <a:p>
          <a:endParaRPr lang="en-US"/>
        </a:p>
      </dgm:t>
    </dgm:pt>
    <dgm:pt modelId="{BFE909C6-C517-4115-A801-52FAE3B0C8BC}">
      <dgm:prSet phldr="0"/>
      <dgm:spPr/>
      <dgm:t>
        <a:bodyPr/>
        <a:lstStyle/>
        <a:p>
          <a:pPr algn="ctr">
            <a:lnSpc>
              <a:spcPct val="90000"/>
            </a:lnSpc>
          </a:pPr>
          <a:r>
            <a:rPr lang="en-US">
              <a:solidFill>
                <a:schemeClr val="bg1"/>
              </a:solidFill>
              <a:latin typeface="Fira Sans"/>
            </a:rPr>
            <a:t>Electrical and Computer Engineering, $445k</a:t>
          </a:r>
        </a:p>
      </dgm:t>
    </dgm:pt>
    <dgm:pt modelId="{A683C66E-A5B7-4315-A53D-877E293D0FE9}" type="parTrans" cxnId="{A5BB902F-CE7D-4CC0-9B70-36EC231D2915}">
      <dgm:prSet/>
      <dgm:spPr/>
      <dgm:t>
        <a:bodyPr/>
        <a:lstStyle/>
        <a:p>
          <a:endParaRPr lang="en-US"/>
        </a:p>
      </dgm:t>
    </dgm:pt>
    <dgm:pt modelId="{90C54382-C351-499D-8DFA-DF5D7000BBA0}" type="sibTrans" cxnId="{A5BB902F-CE7D-4CC0-9B70-36EC231D2915}">
      <dgm:prSet/>
      <dgm:spPr/>
      <dgm:t>
        <a:bodyPr/>
        <a:lstStyle/>
        <a:p>
          <a:endParaRPr lang="en-US"/>
        </a:p>
      </dgm:t>
    </dgm:pt>
    <dgm:pt modelId="{8D2D00CC-7994-4AAD-8192-A6985F9DA9D1}">
      <dgm:prSet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Fira Sans"/>
            </a:rPr>
            <a:t>Special Education Teacher Residency, $1.3 million</a:t>
          </a:r>
        </a:p>
      </dgm:t>
    </dgm:pt>
    <dgm:pt modelId="{AEA108B7-34D4-4473-A885-707A6F342757}" type="parTrans" cxnId="{1F28795A-E648-46CD-8F26-8CD8B42E24E0}">
      <dgm:prSet/>
      <dgm:spPr/>
      <dgm:t>
        <a:bodyPr/>
        <a:lstStyle/>
        <a:p>
          <a:endParaRPr lang="en-US"/>
        </a:p>
      </dgm:t>
    </dgm:pt>
    <dgm:pt modelId="{3DC837EB-922E-4381-AC6A-55ADCCACDEB2}" type="sibTrans" cxnId="{1F28795A-E648-46CD-8F26-8CD8B42E24E0}">
      <dgm:prSet/>
      <dgm:spPr/>
      <dgm:t>
        <a:bodyPr/>
        <a:lstStyle/>
        <a:p>
          <a:endParaRPr lang="en-US"/>
        </a:p>
      </dgm:t>
    </dgm:pt>
    <dgm:pt modelId="{AE9CCA6C-DB85-4F0D-9218-59FA94B492D5}">
      <dgm:prSet phldr="0"/>
      <dgm:spPr/>
      <dgm:t>
        <a:bodyPr/>
        <a:lstStyle/>
        <a:p>
          <a:r>
            <a:rPr lang="en-US">
              <a:solidFill>
                <a:schemeClr val="bg1"/>
              </a:solidFill>
              <a:latin typeface="Fira Sans"/>
            </a:rPr>
            <a:t>State share of compensation increases (70% of state-adopted)</a:t>
          </a:r>
        </a:p>
      </dgm:t>
    </dgm:pt>
    <dgm:pt modelId="{A02E1FFA-DFA5-498A-B762-53BE8408EB9E}" type="parTrans" cxnId="{C838EF48-72D4-4855-B0C3-3A7D842AD57A}">
      <dgm:prSet/>
      <dgm:spPr/>
      <dgm:t>
        <a:bodyPr/>
        <a:lstStyle/>
        <a:p>
          <a:endParaRPr lang="en-US"/>
        </a:p>
      </dgm:t>
    </dgm:pt>
    <dgm:pt modelId="{4F8ACFB0-FDA1-4970-95E1-9653B63DDCEC}" type="sibTrans" cxnId="{C838EF48-72D4-4855-B0C3-3A7D842AD57A}">
      <dgm:prSet/>
      <dgm:spPr/>
      <dgm:t>
        <a:bodyPr/>
        <a:lstStyle/>
        <a:p>
          <a:endParaRPr lang="en-US"/>
        </a:p>
      </dgm:t>
    </dgm:pt>
    <dgm:pt modelId="{8BBDE2AC-AB2E-4D1E-969B-5B9D05B6AE05}" type="pres">
      <dgm:prSet presAssocID="{78DA3241-8F24-433A-9C11-9266CA55594C}" presName="diagram" presStyleCnt="0">
        <dgm:presLayoutVars>
          <dgm:dir/>
          <dgm:resizeHandles val="exact"/>
        </dgm:presLayoutVars>
      </dgm:prSet>
      <dgm:spPr/>
    </dgm:pt>
    <dgm:pt modelId="{E6E76B7E-C3E3-4955-A970-29CAEA6EF1EB}" type="pres">
      <dgm:prSet presAssocID="{404AFC16-C61F-45A3-9074-CE763DE20DC4}" presName="node" presStyleLbl="node1" presStyleIdx="0" presStyleCnt="4">
        <dgm:presLayoutVars>
          <dgm:bulletEnabled val="1"/>
        </dgm:presLayoutVars>
      </dgm:prSet>
      <dgm:spPr/>
    </dgm:pt>
    <dgm:pt modelId="{2570730E-98EF-4CC5-B07B-6825F0DBA635}" type="pres">
      <dgm:prSet presAssocID="{D27BD68A-AD26-4D1F-87DF-B7D8A01A4A42}" presName="sibTrans" presStyleCnt="0"/>
      <dgm:spPr/>
    </dgm:pt>
    <dgm:pt modelId="{78CB3EB4-01D1-48CB-A390-685FB7C23528}" type="pres">
      <dgm:prSet presAssocID="{BFE909C6-C517-4115-A801-52FAE3B0C8BC}" presName="node" presStyleLbl="node1" presStyleIdx="1" presStyleCnt="4">
        <dgm:presLayoutVars>
          <dgm:bulletEnabled val="1"/>
        </dgm:presLayoutVars>
      </dgm:prSet>
      <dgm:spPr/>
    </dgm:pt>
    <dgm:pt modelId="{A2A1303A-01F4-4E83-A040-BA771657171A}" type="pres">
      <dgm:prSet presAssocID="{90C54382-C351-499D-8DFA-DF5D7000BBA0}" presName="sibTrans" presStyleCnt="0"/>
      <dgm:spPr/>
    </dgm:pt>
    <dgm:pt modelId="{FF65AB44-6B49-4A3D-AE08-79BC9506242B}" type="pres">
      <dgm:prSet presAssocID="{8D2D00CC-7994-4AAD-8192-A6985F9DA9D1}" presName="node" presStyleLbl="node1" presStyleIdx="2" presStyleCnt="4">
        <dgm:presLayoutVars>
          <dgm:bulletEnabled val="1"/>
        </dgm:presLayoutVars>
      </dgm:prSet>
      <dgm:spPr/>
    </dgm:pt>
    <dgm:pt modelId="{42D9F42A-7312-4B15-AFE5-4FC1CD14249C}" type="pres">
      <dgm:prSet presAssocID="{3DC837EB-922E-4381-AC6A-55ADCCACDEB2}" presName="sibTrans" presStyleCnt="0"/>
      <dgm:spPr/>
    </dgm:pt>
    <dgm:pt modelId="{433C20AA-9C72-4CD2-91C3-070E55578451}" type="pres">
      <dgm:prSet presAssocID="{AE9CCA6C-DB85-4F0D-9218-59FA94B492D5}" presName="node" presStyleLbl="node1" presStyleIdx="3" presStyleCnt="4">
        <dgm:presLayoutVars>
          <dgm:bulletEnabled val="1"/>
        </dgm:presLayoutVars>
      </dgm:prSet>
      <dgm:spPr/>
    </dgm:pt>
  </dgm:ptLst>
  <dgm:cxnLst>
    <dgm:cxn modelId="{1EB5DA05-DEB7-405C-9304-A3E861021509}" srcId="{78DA3241-8F24-433A-9C11-9266CA55594C}" destId="{404AFC16-C61F-45A3-9074-CE763DE20DC4}" srcOrd="0" destOrd="0" parTransId="{8D27DF56-E518-40D2-950A-6280A0A9E7D4}" sibTransId="{D27BD68A-AD26-4D1F-87DF-B7D8A01A4A42}"/>
    <dgm:cxn modelId="{4248EE13-1393-4B66-BDA8-D93C6379D343}" type="presOf" srcId="{404AFC16-C61F-45A3-9074-CE763DE20DC4}" destId="{E6E76B7E-C3E3-4955-A970-29CAEA6EF1EB}" srcOrd="0" destOrd="0" presId="urn:microsoft.com/office/officeart/2005/8/layout/default"/>
    <dgm:cxn modelId="{A5BB902F-CE7D-4CC0-9B70-36EC231D2915}" srcId="{78DA3241-8F24-433A-9C11-9266CA55594C}" destId="{BFE909C6-C517-4115-A801-52FAE3B0C8BC}" srcOrd="1" destOrd="0" parTransId="{A683C66E-A5B7-4315-A53D-877E293D0FE9}" sibTransId="{90C54382-C351-499D-8DFA-DF5D7000BBA0}"/>
    <dgm:cxn modelId="{C838EF48-72D4-4855-B0C3-3A7D842AD57A}" srcId="{78DA3241-8F24-433A-9C11-9266CA55594C}" destId="{AE9CCA6C-DB85-4F0D-9218-59FA94B492D5}" srcOrd="3" destOrd="0" parTransId="{A02E1FFA-DFA5-498A-B762-53BE8408EB9E}" sibTransId="{4F8ACFB0-FDA1-4970-95E1-9653B63DDCEC}"/>
    <dgm:cxn modelId="{1057FE6F-45AE-4F38-AD3B-26D76291ADB3}" type="presOf" srcId="{8D2D00CC-7994-4AAD-8192-A6985F9DA9D1}" destId="{FF65AB44-6B49-4A3D-AE08-79BC9506242B}" srcOrd="0" destOrd="0" presId="urn:microsoft.com/office/officeart/2005/8/layout/default"/>
    <dgm:cxn modelId="{4C3BBE51-B972-4B77-882C-ABCC53A203F4}" type="presOf" srcId="{AE9CCA6C-DB85-4F0D-9218-59FA94B492D5}" destId="{433C20AA-9C72-4CD2-91C3-070E55578451}" srcOrd="0" destOrd="0" presId="urn:microsoft.com/office/officeart/2005/8/layout/default"/>
    <dgm:cxn modelId="{9CA9E252-80C6-411B-9600-51BEEAC28F11}" type="presOf" srcId="{78DA3241-8F24-433A-9C11-9266CA55594C}" destId="{8BBDE2AC-AB2E-4D1E-969B-5B9D05B6AE05}" srcOrd="0" destOrd="0" presId="urn:microsoft.com/office/officeart/2005/8/layout/default"/>
    <dgm:cxn modelId="{1F28795A-E648-46CD-8F26-8CD8B42E24E0}" srcId="{78DA3241-8F24-433A-9C11-9266CA55594C}" destId="{8D2D00CC-7994-4AAD-8192-A6985F9DA9D1}" srcOrd="2" destOrd="0" parTransId="{AEA108B7-34D4-4473-A885-707A6F342757}" sibTransId="{3DC837EB-922E-4381-AC6A-55ADCCACDEB2}"/>
    <dgm:cxn modelId="{81F340AF-066B-4A16-AF13-6A2D81A609F0}" type="presOf" srcId="{BFE909C6-C517-4115-A801-52FAE3B0C8BC}" destId="{78CB3EB4-01D1-48CB-A390-685FB7C23528}" srcOrd="0" destOrd="0" presId="urn:microsoft.com/office/officeart/2005/8/layout/default"/>
    <dgm:cxn modelId="{FF0665F3-88CD-47B0-8DC7-43C9E7CF5867}" type="presParOf" srcId="{8BBDE2AC-AB2E-4D1E-969B-5B9D05B6AE05}" destId="{E6E76B7E-C3E3-4955-A970-29CAEA6EF1EB}" srcOrd="0" destOrd="0" presId="urn:microsoft.com/office/officeart/2005/8/layout/default"/>
    <dgm:cxn modelId="{FD3C919B-B0ED-4EC6-910A-3FA8452141B5}" type="presParOf" srcId="{8BBDE2AC-AB2E-4D1E-969B-5B9D05B6AE05}" destId="{2570730E-98EF-4CC5-B07B-6825F0DBA635}" srcOrd="1" destOrd="0" presId="urn:microsoft.com/office/officeart/2005/8/layout/default"/>
    <dgm:cxn modelId="{020ED6FD-A530-40A8-8714-E7BAA84DC083}" type="presParOf" srcId="{8BBDE2AC-AB2E-4D1E-969B-5B9D05B6AE05}" destId="{78CB3EB4-01D1-48CB-A390-685FB7C23528}" srcOrd="2" destOrd="0" presId="urn:microsoft.com/office/officeart/2005/8/layout/default"/>
    <dgm:cxn modelId="{79100C14-163A-41AF-A82D-34FCD3D52C6D}" type="presParOf" srcId="{8BBDE2AC-AB2E-4D1E-969B-5B9D05B6AE05}" destId="{A2A1303A-01F4-4E83-A040-BA771657171A}" srcOrd="3" destOrd="0" presId="urn:microsoft.com/office/officeart/2005/8/layout/default"/>
    <dgm:cxn modelId="{E21C3C15-243A-45A6-88D1-4B42A2519C00}" type="presParOf" srcId="{8BBDE2AC-AB2E-4D1E-969B-5B9D05B6AE05}" destId="{FF65AB44-6B49-4A3D-AE08-79BC9506242B}" srcOrd="4" destOrd="0" presId="urn:microsoft.com/office/officeart/2005/8/layout/default"/>
    <dgm:cxn modelId="{AA6FC038-F2AE-441F-BA85-0BF6D2838458}" type="presParOf" srcId="{8BBDE2AC-AB2E-4D1E-969B-5B9D05B6AE05}" destId="{42D9F42A-7312-4B15-AFE5-4FC1CD14249C}" srcOrd="5" destOrd="0" presId="urn:microsoft.com/office/officeart/2005/8/layout/default"/>
    <dgm:cxn modelId="{6FB2705B-72B4-4BDF-86D7-9BC22AD94E03}" type="presParOf" srcId="{8BBDE2AC-AB2E-4D1E-969B-5B9D05B6AE05}" destId="{433C20AA-9C72-4CD2-91C3-070E5557845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A60FB-60A5-4753-AF14-2D65F389BA18}">
      <dsp:nvSpPr>
        <dsp:cNvPr id="0" name=""/>
        <dsp:cNvSpPr/>
      </dsp:nvSpPr>
      <dsp:spPr>
        <a:xfrm>
          <a:off x="2475503" y="1849804"/>
          <a:ext cx="2351181" cy="203386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Education</a:t>
          </a:r>
          <a:r>
            <a:rPr lang="en-US" sz="1800" kern="1200">
              <a:latin typeface="Calibri Light" panose="020F0302020204030204"/>
            </a:rPr>
            <a:t> =</a:t>
          </a:r>
          <a:endParaRPr lang="en-US" sz="18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Core Mission</a:t>
          </a:r>
        </a:p>
      </dsp:txBody>
      <dsp:txXfrm>
        <a:off x="2865127" y="2186844"/>
        <a:ext cx="1571933" cy="1359787"/>
      </dsp:txXfrm>
    </dsp:sp>
    <dsp:sp modelId="{5466C368-C414-4B8A-8B2C-DBDE6DD9D2EF}">
      <dsp:nvSpPr>
        <dsp:cNvPr id="0" name=""/>
        <dsp:cNvSpPr/>
      </dsp:nvSpPr>
      <dsp:spPr>
        <a:xfrm>
          <a:off x="3947795" y="876736"/>
          <a:ext cx="887094" cy="76434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D78323-19E7-4BD0-90D5-89AB693E5309}">
      <dsp:nvSpPr>
        <dsp:cNvPr id="0" name=""/>
        <dsp:cNvSpPr/>
      </dsp:nvSpPr>
      <dsp:spPr>
        <a:xfrm>
          <a:off x="2692081" y="0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Responsible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Stewards</a:t>
          </a:r>
        </a:p>
      </dsp:txBody>
      <dsp:txXfrm>
        <a:off x="3011389" y="276239"/>
        <a:ext cx="1288160" cy="1114410"/>
      </dsp:txXfrm>
    </dsp:sp>
    <dsp:sp modelId="{A45EC2FE-C7F0-44A4-8666-CC246C9BBD7D}">
      <dsp:nvSpPr>
        <dsp:cNvPr id="0" name=""/>
        <dsp:cNvSpPr/>
      </dsp:nvSpPr>
      <dsp:spPr>
        <a:xfrm>
          <a:off x="4983102" y="2305661"/>
          <a:ext cx="887094" cy="76434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83FAF2-9984-4028-9EE3-18F591C04ADF}">
      <dsp:nvSpPr>
        <dsp:cNvPr id="0" name=""/>
        <dsp:cNvSpPr/>
      </dsp:nvSpPr>
      <dsp:spPr>
        <a:xfrm>
          <a:off x="4459159" y="1025248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Tightening Operations</a:t>
          </a:r>
          <a:endParaRPr lang="en-US" sz="1800" kern="1200"/>
        </a:p>
      </dsp:txBody>
      <dsp:txXfrm>
        <a:off x="4778467" y="1301487"/>
        <a:ext cx="1288160" cy="1114410"/>
      </dsp:txXfrm>
    </dsp:sp>
    <dsp:sp modelId="{B47AE7E6-B713-42A7-89DC-FEE280FEFD7C}">
      <dsp:nvSpPr>
        <dsp:cNvPr id="0" name=""/>
        <dsp:cNvSpPr/>
      </dsp:nvSpPr>
      <dsp:spPr>
        <a:xfrm>
          <a:off x="4263911" y="3918649"/>
          <a:ext cx="887094" cy="76434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8B597A-E1C0-46D7-9950-ECD53078B6A9}">
      <dsp:nvSpPr>
        <dsp:cNvPr id="0" name=""/>
        <dsp:cNvSpPr/>
      </dsp:nvSpPr>
      <dsp:spPr>
        <a:xfrm>
          <a:off x="4459159" y="3040766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Balanced Approach</a:t>
          </a:r>
        </a:p>
      </dsp:txBody>
      <dsp:txXfrm>
        <a:off x="4778467" y="3317005"/>
        <a:ext cx="1288160" cy="1114410"/>
      </dsp:txXfrm>
    </dsp:sp>
    <dsp:sp modelId="{5FC22BED-6F80-4640-AFFC-FD55AAC37DA4}">
      <dsp:nvSpPr>
        <dsp:cNvPr id="0" name=""/>
        <dsp:cNvSpPr/>
      </dsp:nvSpPr>
      <dsp:spPr>
        <a:xfrm>
          <a:off x="2479878" y="4086084"/>
          <a:ext cx="887094" cy="76434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9C360E-3CF4-4581-A6F7-9F0B39C54385}">
      <dsp:nvSpPr>
        <dsp:cNvPr id="0" name=""/>
        <dsp:cNvSpPr/>
      </dsp:nvSpPr>
      <dsp:spPr>
        <a:xfrm>
          <a:off x="2692081" y="4067161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Fiscal Realities</a:t>
          </a:r>
        </a:p>
      </dsp:txBody>
      <dsp:txXfrm>
        <a:off x="3011389" y="4343400"/>
        <a:ext cx="1288160" cy="1114410"/>
      </dsp:txXfrm>
    </dsp:sp>
    <dsp:sp modelId="{EA10E2EF-B48A-4B7A-93A8-20690C1D765F}">
      <dsp:nvSpPr>
        <dsp:cNvPr id="0" name=""/>
        <dsp:cNvSpPr/>
      </dsp:nvSpPr>
      <dsp:spPr>
        <a:xfrm>
          <a:off x="1427616" y="2657732"/>
          <a:ext cx="887094" cy="76434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32D9DB-5843-437A-AB2E-075C3235AC85}">
      <dsp:nvSpPr>
        <dsp:cNvPr id="0" name=""/>
        <dsp:cNvSpPr/>
      </dsp:nvSpPr>
      <dsp:spPr>
        <a:xfrm>
          <a:off x="916799" y="3041913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Transparency</a:t>
          </a:r>
        </a:p>
      </dsp:txBody>
      <dsp:txXfrm>
        <a:off x="1236107" y="3318152"/>
        <a:ext cx="1288160" cy="1114410"/>
      </dsp:txXfrm>
    </dsp:sp>
    <dsp:sp modelId="{E8F3897C-6C33-425E-90D0-35AD766B87D5}">
      <dsp:nvSpPr>
        <dsp:cNvPr id="0" name=""/>
        <dsp:cNvSpPr/>
      </dsp:nvSpPr>
      <dsp:spPr>
        <a:xfrm>
          <a:off x="916799" y="1022954"/>
          <a:ext cx="1926776" cy="166688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Headwinds</a:t>
          </a:r>
        </a:p>
      </dsp:txBody>
      <dsp:txXfrm>
        <a:off x="1236107" y="1299193"/>
        <a:ext cx="1288160" cy="1114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54CC3-2CF4-450E-9D79-E5F66E3A5BE3}">
      <dsp:nvSpPr>
        <dsp:cNvPr id="0" name=""/>
        <dsp:cNvSpPr/>
      </dsp:nvSpPr>
      <dsp:spPr>
        <a:xfrm>
          <a:off x="-5802363" y="-888247"/>
          <a:ext cx="6909332" cy="6909332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81819-B0AA-47F9-8F89-6B95AAA20986}">
      <dsp:nvSpPr>
        <dsp:cNvPr id="0" name=""/>
        <dsp:cNvSpPr/>
      </dsp:nvSpPr>
      <dsp:spPr>
        <a:xfrm>
          <a:off x="712437" y="513283"/>
          <a:ext cx="7249479" cy="1026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838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ira Sans Regular"/>
            </a:rPr>
            <a:t>Western had our two largest incoming first-year classes in Fall 2022 and Fall 2023</a:t>
          </a:r>
        </a:p>
      </dsp:txBody>
      <dsp:txXfrm>
        <a:off x="712437" y="513283"/>
        <a:ext cx="7249479" cy="1026567"/>
      </dsp:txXfrm>
    </dsp:sp>
    <dsp:sp modelId="{E7C7E719-B637-47EE-BE10-7E0315EA7584}">
      <dsp:nvSpPr>
        <dsp:cNvPr id="0" name=""/>
        <dsp:cNvSpPr/>
      </dsp:nvSpPr>
      <dsp:spPr>
        <a:xfrm>
          <a:off x="70833" y="384962"/>
          <a:ext cx="1283209" cy="1283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9C4CB2-8A11-4B10-83F8-550719D780D2}">
      <dsp:nvSpPr>
        <dsp:cNvPr id="0" name=""/>
        <dsp:cNvSpPr/>
      </dsp:nvSpPr>
      <dsp:spPr>
        <a:xfrm>
          <a:off x="1085595" y="2053134"/>
          <a:ext cx="6876321" cy="1026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838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ira Sans Regular"/>
            </a:rPr>
            <a:t>However, total enrollment is still well below pre-pandemic numbers, and FAFSA will likely hurt enrollment</a:t>
          </a:r>
        </a:p>
      </dsp:txBody>
      <dsp:txXfrm>
        <a:off x="1085595" y="2053134"/>
        <a:ext cx="6876321" cy="1026567"/>
      </dsp:txXfrm>
    </dsp:sp>
    <dsp:sp modelId="{863F07FD-1875-4815-BB0D-DC9274BE14B2}">
      <dsp:nvSpPr>
        <dsp:cNvPr id="0" name=""/>
        <dsp:cNvSpPr/>
      </dsp:nvSpPr>
      <dsp:spPr>
        <a:xfrm>
          <a:off x="443990" y="1924813"/>
          <a:ext cx="1283209" cy="1283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F52E9A-30D6-4F77-853E-B140AAFC6D3D}">
      <dsp:nvSpPr>
        <dsp:cNvPr id="0" name=""/>
        <dsp:cNvSpPr/>
      </dsp:nvSpPr>
      <dsp:spPr>
        <a:xfrm>
          <a:off x="712437" y="3592985"/>
          <a:ext cx="7249479" cy="10265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838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ira Sans Regular"/>
            </a:rPr>
            <a:t>The university is trending better than many other institutions across the state and country</a:t>
          </a:r>
        </a:p>
      </dsp:txBody>
      <dsp:txXfrm>
        <a:off x="712437" y="3592985"/>
        <a:ext cx="7249479" cy="1026567"/>
      </dsp:txXfrm>
    </dsp:sp>
    <dsp:sp modelId="{04B33197-71DD-4DBD-B69C-D4EE5407B312}">
      <dsp:nvSpPr>
        <dsp:cNvPr id="0" name=""/>
        <dsp:cNvSpPr/>
      </dsp:nvSpPr>
      <dsp:spPr>
        <a:xfrm>
          <a:off x="70833" y="3464664"/>
          <a:ext cx="1283209" cy="12832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F50F5-996E-4438-BB03-DEBB2B2AF5D1}">
      <dsp:nvSpPr>
        <dsp:cNvPr id="0" name=""/>
        <dsp:cNvSpPr/>
      </dsp:nvSpPr>
      <dsp:spPr>
        <a:xfrm>
          <a:off x="0" y="313700"/>
          <a:ext cx="10058399" cy="118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800" b="0" kern="1200">
              <a:solidFill>
                <a:srgbClr val="002F5E">
                  <a:hueOff val="0"/>
                  <a:satOff val="0"/>
                  <a:lumOff val="0"/>
                  <a:alphaOff val="0"/>
                </a:srgbClr>
              </a:solidFill>
              <a:latin typeface="Fira Sans"/>
              <a:ea typeface="+mn-ea"/>
              <a:cs typeface="Calibri"/>
            </a:rPr>
            <a:t>Ended with university expenditures exceeding revenue. The remainder of one-   time federal stimulus funds and university reserves were used to cover the difference. </a:t>
          </a:r>
        </a:p>
      </dsp:txBody>
      <dsp:txXfrm>
        <a:off x="0" y="313700"/>
        <a:ext cx="10058399" cy="1181250"/>
      </dsp:txXfrm>
    </dsp:sp>
    <dsp:sp modelId="{51AC0E06-47BC-4AFA-A324-B481B6DFD18B}">
      <dsp:nvSpPr>
        <dsp:cNvPr id="0" name=""/>
        <dsp:cNvSpPr/>
      </dsp:nvSpPr>
      <dsp:spPr>
        <a:xfrm>
          <a:off x="502920" y="1791"/>
          <a:ext cx="704088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solidFill>
                <a:srgbClr val="FFFFFF"/>
              </a:solidFill>
              <a:latin typeface="Fira Sans"/>
              <a:ea typeface="+mn-ea"/>
              <a:cs typeface="Calibri"/>
            </a:rPr>
            <a:t>Fiscal Year 2022-2023 Close Out </a:t>
          </a:r>
        </a:p>
      </dsp:txBody>
      <dsp:txXfrm>
        <a:off x="524536" y="23407"/>
        <a:ext cx="6997648" cy="399568"/>
      </dsp:txXfrm>
    </dsp:sp>
    <dsp:sp modelId="{2CF7B3A3-C2BA-4676-9702-5D0C2E0FE179}">
      <dsp:nvSpPr>
        <dsp:cNvPr id="0" name=""/>
        <dsp:cNvSpPr/>
      </dsp:nvSpPr>
      <dsp:spPr>
        <a:xfrm>
          <a:off x="0" y="1791579"/>
          <a:ext cx="10058399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>
              <a:latin typeface="Fira Sans"/>
              <a:cs typeface="Calibri"/>
            </a:rPr>
            <a:t>3% across-the-board reduction was achieved by holding/folding vacancies and reducing goods and services. 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>
              <a:latin typeface="Fira Sans"/>
              <a:cs typeface="Calibri"/>
            </a:rPr>
            <a:t>Thank you to everyone for their continued support to reach these targets.</a:t>
          </a:r>
        </a:p>
      </dsp:txBody>
      <dsp:txXfrm>
        <a:off x="0" y="1791579"/>
        <a:ext cx="10058399" cy="1228500"/>
      </dsp:txXfrm>
    </dsp:sp>
    <dsp:sp modelId="{F4EEC895-B864-4FAF-B554-47BBD624BDB3}">
      <dsp:nvSpPr>
        <dsp:cNvPr id="0" name=""/>
        <dsp:cNvSpPr/>
      </dsp:nvSpPr>
      <dsp:spPr>
        <a:xfrm>
          <a:off x="502920" y="1485441"/>
          <a:ext cx="7040880" cy="5275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91440" rIns="266129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Fira Sans"/>
              <a:cs typeface="Calibri"/>
            </a:rPr>
            <a:t>Fiscal Year 2023-2024 Budgeting</a:t>
          </a:r>
          <a:endParaRPr lang="en-US" sz="2400" kern="1200"/>
        </a:p>
      </dsp:txBody>
      <dsp:txXfrm>
        <a:off x="528672" y="1511193"/>
        <a:ext cx="6989376" cy="476034"/>
      </dsp:txXfrm>
    </dsp:sp>
    <dsp:sp modelId="{3DBBFEEA-F386-41FA-B468-D836C13AD0C6}">
      <dsp:nvSpPr>
        <dsp:cNvPr id="0" name=""/>
        <dsp:cNvSpPr/>
      </dsp:nvSpPr>
      <dsp:spPr>
        <a:xfrm>
          <a:off x="0" y="3451179"/>
          <a:ext cx="10058399" cy="148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63C2FF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ira Sans"/>
            </a:rPr>
            <a:t>We are nearly at the end our fiscal year, and it is projected ending university reserves will cover approximately 7% of the operating budget. 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ira Sans"/>
            </a:rPr>
            <a:t>The Board of Trustees adopted a policy for reserves to cover at least 10% of the operating budget by Fiscal Year 2031-2032. </a:t>
          </a:r>
        </a:p>
      </dsp:txBody>
      <dsp:txXfrm>
        <a:off x="0" y="3451179"/>
        <a:ext cx="10058399" cy="1488375"/>
      </dsp:txXfrm>
    </dsp:sp>
    <dsp:sp modelId="{A3D28FFF-CC36-4B5E-9039-5D335221D7CD}">
      <dsp:nvSpPr>
        <dsp:cNvPr id="0" name=""/>
        <dsp:cNvSpPr/>
      </dsp:nvSpPr>
      <dsp:spPr>
        <a:xfrm>
          <a:off x="502920" y="3101079"/>
          <a:ext cx="7040880" cy="5714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Fira Sans"/>
            </a:rPr>
            <a:t>FY 2023-2024 Actuals </a:t>
          </a:r>
        </a:p>
      </dsp:txBody>
      <dsp:txXfrm>
        <a:off x="530818" y="3128977"/>
        <a:ext cx="6985084" cy="5157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7EC93-C33B-494B-90BF-3BA86C39A8A6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4E5F5-72C9-4F72-9472-6BF2E84A503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1C1A0-EA41-415C-91F3-790E5474176F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u="sng" kern="1200"/>
            <a:t>Fully fund instruction</a:t>
          </a:r>
          <a:r>
            <a:rPr lang="en-US" sz="2500" b="0" i="0" kern="1200"/>
            <a:t> based on approved schedule (no AA deficit)</a:t>
          </a:r>
          <a:endParaRPr lang="en-US" sz="2500" kern="1200"/>
        </a:p>
      </dsp:txBody>
      <dsp:txXfrm>
        <a:off x="1435590" y="531"/>
        <a:ext cx="9080009" cy="1242935"/>
      </dsp:txXfrm>
    </dsp:sp>
    <dsp:sp modelId="{39D0682B-CFA0-4336-B0CB-409B12EBAA08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AE844-9D3B-42C6-99C5-741B397B9BD9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88539-EDA5-40F3-83DF-8FB58095ABB6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Fulfill commitments on </a:t>
          </a:r>
          <a:r>
            <a:rPr lang="en-US" sz="2500" b="0" i="0" u="sng" kern="1200"/>
            <a:t>compensation increases</a:t>
          </a:r>
          <a:endParaRPr lang="en-US" sz="2500" u="sng" kern="1200"/>
        </a:p>
      </dsp:txBody>
      <dsp:txXfrm>
        <a:off x="1435590" y="1554201"/>
        <a:ext cx="9080009" cy="1242935"/>
      </dsp:txXfrm>
    </dsp:sp>
    <dsp:sp modelId="{7BCCB6A1-A5E3-4F7A-AC79-E537CA60AA09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60555-CF9D-4774-AFC1-40BBE28A82F4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9CEBF-A5F7-452A-8824-05E21A560F5B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Exercise sound fiscal policy and </a:t>
          </a:r>
          <a:r>
            <a:rPr lang="en-US" sz="2500" b="0" i="0" u="sng" kern="1200"/>
            <a:t>reserve management</a:t>
          </a:r>
          <a:endParaRPr lang="en-US" sz="2500" u="sng" kern="1200"/>
        </a:p>
      </dsp:txBody>
      <dsp:txXfrm>
        <a:off x="1435590" y="3107870"/>
        <a:ext cx="9080009" cy="1242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6BADF-A0B1-48D8-936E-8B225198646A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D7DD2-996B-42F9-8EF1-E491C84F407F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3A7A0-52BC-4ED2-AB8D-DAA44872D811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Compressed timeline due to FAFSA delays</a:t>
          </a:r>
          <a:endParaRPr lang="en-US" sz="2500" kern="1200"/>
        </a:p>
      </dsp:txBody>
      <dsp:txXfrm>
        <a:off x="1507738" y="707092"/>
        <a:ext cx="9007861" cy="1305401"/>
      </dsp:txXfrm>
    </dsp:sp>
    <dsp:sp modelId="{5CF72FAD-59D2-4B41-8263-D6B76FB02D29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82342-A84C-41C8-853F-33ED638FD8E2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28981-921D-49FB-B54F-FFD516AB04BB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WWU Policy-level investments focused entirely on base operations</a:t>
          </a:r>
          <a:endParaRPr lang="en-US" sz="2500" kern="1200"/>
        </a:p>
      </dsp:txBody>
      <dsp:txXfrm>
        <a:off x="1507738" y="2338844"/>
        <a:ext cx="9007861" cy="13054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D24A8-4DFB-4990-A679-C39B4454561A}">
      <dsp:nvSpPr>
        <dsp:cNvPr id="0" name=""/>
        <dsp:cNvSpPr/>
      </dsp:nvSpPr>
      <dsp:spPr>
        <a:xfrm>
          <a:off x="0" y="3402"/>
          <a:ext cx="10747310" cy="1113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Continued </a:t>
          </a:r>
          <a:r>
            <a:rPr lang="en-US" sz="2800" b="1" kern="1200"/>
            <a:t>gap</a:t>
          </a:r>
          <a:r>
            <a:rPr lang="en-US" sz="2800" kern="1200"/>
            <a:t> between recurring revenues and expenditures; Have identified one-time strategies, including:</a:t>
          </a:r>
        </a:p>
      </dsp:txBody>
      <dsp:txXfrm>
        <a:off x="54373" y="57775"/>
        <a:ext cx="10638564" cy="1005094"/>
      </dsp:txXfrm>
    </dsp:sp>
    <dsp:sp modelId="{DD8B2DC3-21FE-4DAB-B2A8-E68846CB33C7}">
      <dsp:nvSpPr>
        <dsp:cNvPr id="0" name=""/>
        <dsp:cNvSpPr/>
      </dsp:nvSpPr>
      <dsp:spPr>
        <a:xfrm>
          <a:off x="0" y="1117242"/>
          <a:ext cx="10747310" cy="260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22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Extending salary recaps on vacated positions to 6 months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Optional, voluntary employee-initiated contract reductions/furloughs where mutually supported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1" kern="1200">
              <a:latin typeface="Calibri Light" panose="020F0302020204030204"/>
            </a:rPr>
            <a:t>Potential sale</a:t>
          </a:r>
          <a:r>
            <a:rPr lang="en-US" sz="2200" kern="1200"/>
            <a:t> of property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Use of self-sustaining funds where appropriate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Holistic look at reserves (fund balance) across the university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Use of reserves</a:t>
          </a:r>
        </a:p>
      </dsp:txBody>
      <dsp:txXfrm>
        <a:off x="0" y="1117242"/>
        <a:ext cx="10747310" cy="2608200"/>
      </dsp:txXfrm>
    </dsp:sp>
    <dsp:sp modelId="{E05A7336-5EE3-41D1-91DE-032EFFF57391}">
      <dsp:nvSpPr>
        <dsp:cNvPr id="0" name=""/>
        <dsp:cNvSpPr/>
      </dsp:nvSpPr>
      <dsp:spPr>
        <a:xfrm>
          <a:off x="0" y="3725442"/>
          <a:ext cx="10747310" cy="1113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Focus is on preserving </a:t>
          </a:r>
          <a:r>
            <a:rPr lang="en-US" sz="2800" b="1" kern="1200"/>
            <a:t>instruction</a:t>
          </a:r>
          <a:r>
            <a:rPr lang="en-US" sz="2800" kern="1200"/>
            <a:t> and </a:t>
          </a:r>
          <a:r>
            <a:rPr lang="en-US" sz="2800" b="1" kern="1200"/>
            <a:t>access</a:t>
          </a:r>
          <a:r>
            <a:rPr lang="en-US" sz="2800" kern="1200"/>
            <a:t> (fully funding schedule including NTT), with an eye to recovering enrollments</a:t>
          </a:r>
        </a:p>
      </dsp:txBody>
      <dsp:txXfrm>
        <a:off x="54373" y="3779815"/>
        <a:ext cx="10638564" cy="10050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6B7E-C3E3-4955-A970-29CAEA6EF1EB}">
      <dsp:nvSpPr>
        <dsp:cNvPr id="0" name=""/>
        <dsp:cNvSpPr/>
      </dsp:nvSpPr>
      <dsp:spPr>
        <a:xfrm>
          <a:off x="242076" y="899"/>
          <a:ext cx="2696661" cy="1617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Fira Sans"/>
            </a:rPr>
            <a:t>Academic Access and Outreach, $400k (one-time)</a:t>
          </a:r>
        </a:p>
      </dsp:txBody>
      <dsp:txXfrm>
        <a:off x="242076" y="899"/>
        <a:ext cx="2696661" cy="1617997"/>
      </dsp:txXfrm>
    </dsp:sp>
    <dsp:sp modelId="{78CB3EB4-01D1-48CB-A390-685FB7C23528}">
      <dsp:nvSpPr>
        <dsp:cNvPr id="0" name=""/>
        <dsp:cNvSpPr/>
      </dsp:nvSpPr>
      <dsp:spPr>
        <a:xfrm>
          <a:off x="3208404" y="899"/>
          <a:ext cx="2696661" cy="1617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Fira Sans"/>
            </a:rPr>
            <a:t>Electrical and Computer Engineering, $445k</a:t>
          </a:r>
        </a:p>
      </dsp:txBody>
      <dsp:txXfrm>
        <a:off x="3208404" y="899"/>
        <a:ext cx="2696661" cy="1617997"/>
      </dsp:txXfrm>
    </dsp:sp>
    <dsp:sp modelId="{FF65AB44-6B49-4A3D-AE08-79BC9506242B}">
      <dsp:nvSpPr>
        <dsp:cNvPr id="0" name=""/>
        <dsp:cNvSpPr/>
      </dsp:nvSpPr>
      <dsp:spPr>
        <a:xfrm>
          <a:off x="6174732" y="899"/>
          <a:ext cx="2696661" cy="1617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Fira Sans"/>
            </a:rPr>
            <a:t>Special Education Teacher Residency, $1.3 million</a:t>
          </a:r>
        </a:p>
      </dsp:txBody>
      <dsp:txXfrm>
        <a:off x="6174732" y="899"/>
        <a:ext cx="2696661" cy="1617997"/>
      </dsp:txXfrm>
    </dsp:sp>
    <dsp:sp modelId="{433C20AA-9C72-4CD2-91C3-070E55578451}">
      <dsp:nvSpPr>
        <dsp:cNvPr id="0" name=""/>
        <dsp:cNvSpPr/>
      </dsp:nvSpPr>
      <dsp:spPr>
        <a:xfrm>
          <a:off x="3208404" y="1888562"/>
          <a:ext cx="2696661" cy="1617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Fira Sans"/>
            </a:rPr>
            <a:t>State share of compensation increases (70% of state-adopted)</a:t>
          </a:r>
        </a:p>
      </dsp:txBody>
      <dsp:txXfrm>
        <a:off x="3208404" y="1888562"/>
        <a:ext cx="2696661" cy="1617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 Regular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 Regular" panose="020B0503050000020004" pitchFamily="34" charset="0"/>
              </a:defRPr>
            </a:lvl1pPr>
          </a:lstStyle>
          <a:p>
            <a:fld id="{FBF1A869-6983-4B4D-957D-60CD5DE5FA3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 Regular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 Regular" panose="020B0503050000020004" pitchFamily="34" charset="0"/>
              </a:defRPr>
            </a:lvl1pPr>
          </a:lstStyle>
          <a:p>
            <a:fld id="{623E3604-3725-1D46-B4DA-FFA740840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ira Sans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ira Sans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15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8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4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5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ira Sans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E1AE-39CC-4978-9232-B9E34A5445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2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0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1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ira Sans Regular"/>
            </a:endParaRPr>
          </a:p>
          <a:p>
            <a:r>
              <a:rPr lang="en-US" dirty="0">
                <a:latin typeface="Fira Sans Regular"/>
              </a:rPr>
              <a:t> </a:t>
            </a:r>
          </a:p>
          <a:p>
            <a:r>
              <a:rPr lang="en-US" dirty="0">
                <a:latin typeface="Fira Sans Regular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4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2C58-8E17-4A20-B08B-F00B3172CB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DD08-FEBF-3348-BF70-AB7F6EE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55F5-6494-EC48-B4AC-247E08BC2900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79BC-890F-D342-8EAC-984BBF6F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327A-D129-C140-A381-72F8906B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8102-D13F-A74B-83C1-238F4E8CC2FC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4779-1924-4745-9AE3-F1611852795E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26DD-B443-CC4D-96D8-1AFAE7DCE139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62C2-C06A-1944-B2AA-1CD824C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CF7B-4400-F441-BE80-59F117495AED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1D46-4783-8A48-8B77-6BDE8A100E9A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0820-3096-8A48-BBDD-A6347C24CDCB}" type="datetime1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1542-9277-6543-A0A6-911115768131}" type="datetime1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4D3-42C3-6640-A20B-9DC3DB1A36E4}" type="datetime1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7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CF00-F8F9-7342-921E-1AE39B549E33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D281-0F1D-AA45-8040-007EE6ED5C28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D9904ED6-48CA-1048-8D22-120116D3ED95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E8EF12A2-F582-F847-BCC6-22051BF33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3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C5D2-4240-0A43-8685-05E9C13BE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9822"/>
            <a:ext cx="9144000" cy="2387600"/>
          </a:xfrm>
        </p:spPr>
        <p:txBody>
          <a:bodyPr/>
          <a:lstStyle/>
          <a:p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Spring Budget</a:t>
            </a:r>
            <a:br>
              <a:rPr lang="en-US" b="1">
                <a:solidFill>
                  <a:srgbClr val="0C8FD3"/>
                </a:solidFill>
                <a:latin typeface="Montserrat" pitchFamily="2" charset="77"/>
              </a:rPr>
            </a:b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Forum​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268C-F382-9E43-938F-688F151A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7010"/>
            <a:ext cx="9144000" cy="133894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3F87"/>
                </a:solidFill>
                <a:latin typeface="Fira Sans" panose="020B0503050000020004" pitchFamily="34" charset="0"/>
              </a:rPr>
              <a:t>June 6,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6D2647-D4B0-3B4C-9DB3-CAEDB57E5600}"/>
              </a:ext>
            </a:extLst>
          </p:cNvPr>
          <p:cNvCxnSpPr>
            <a:cxnSpLocks/>
          </p:cNvCxnSpPr>
          <p:nvPr/>
        </p:nvCxnSpPr>
        <p:spPr>
          <a:xfrm>
            <a:off x="5116811" y="3280990"/>
            <a:ext cx="1958379" cy="0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A10395-B925-F140-AE3C-F8C4EBFE2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11" y="5029201"/>
            <a:ext cx="1958379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256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D1CA-9326-4A7E-1BE0-5BA7D53D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Key Priorities for FY25 Budget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92D9E2B-6869-0164-BBCA-7236AB0F7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6824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" name="Footer Placeholder 3">
            <a:extLst>
              <a:ext uri="{FF2B5EF4-FFF2-40B4-BE49-F238E27FC236}">
                <a16:creationId xmlns:a16="http://schemas.microsoft.com/office/drawing/2014/main" id="{5EBD0435-7574-64E3-9F1C-6768A773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0894219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20B8-5334-A744-DC0B-D76509A5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Budget Development Timing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2FE2622-AB0E-1C29-3DCC-5D8D095585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39339"/>
              </p:ext>
            </p:extLst>
          </p:nvPr>
        </p:nvGraphicFramePr>
        <p:xfrm>
          <a:off x="838200" y="134963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" name="Footer Placeholder 3">
            <a:extLst>
              <a:ext uri="{FF2B5EF4-FFF2-40B4-BE49-F238E27FC236}">
                <a16:creationId xmlns:a16="http://schemas.microsoft.com/office/drawing/2014/main" id="{9BA9DB13-629A-58B8-6A58-D252CD5321FA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8471373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420C-D49F-E1A6-DDC2-943D9836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Montserrat Bold"/>
              </a:rPr>
              <a:t>FY25 Budget Outlook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CB594F6-EE1E-2B08-0959-638698C04A68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Fira Sans Regular"/>
              </a:rPr>
              <a:t>New state funding for academic programming, legislative priorities, and 70% of state-authorized compensation increases (detail follows)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Fira Sans Regular"/>
              </a:rPr>
              <a:t>One-time strategies (revenues, expenditure reductions, and reserves) total $21m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Fira Sans Regular"/>
              </a:rPr>
              <a:t>Includes full costs of instruction in the expenditures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Fira Sans Regular"/>
              </a:rPr>
              <a:t>Focuses on preserving capacity for recovery </a:t>
            </a:r>
          </a:p>
          <a:p>
            <a:pPr marL="285750" indent="-28575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Fira Sans Regular"/>
              </a:rPr>
              <a:t>Fulfills compensation commitments</a:t>
            </a:r>
            <a:endParaRPr lang="en-US" sz="1600">
              <a:solidFill>
                <a:schemeClr val="tx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E10E43-C85A-F4E6-CC8E-BE7F5F3F1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163358"/>
              </p:ext>
            </p:extLst>
          </p:nvPr>
        </p:nvGraphicFramePr>
        <p:xfrm>
          <a:off x="5577740" y="987425"/>
          <a:ext cx="5383098" cy="487363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758015">
                  <a:extLst>
                    <a:ext uri="{9D8B030D-6E8A-4147-A177-3AD203B41FA5}">
                      <a16:colId xmlns:a16="http://schemas.microsoft.com/office/drawing/2014/main" val="3277573809"/>
                    </a:ext>
                  </a:extLst>
                </a:gridCol>
                <a:gridCol w="1625083">
                  <a:extLst>
                    <a:ext uri="{9D8B030D-6E8A-4147-A177-3AD203B41FA5}">
                      <a16:colId xmlns:a16="http://schemas.microsoft.com/office/drawing/2014/main" val="47518634"/>
                    </a:ext>
                  </a:extLst>
                </a:gridCol>
              </a:tblGrid>
              <a:tr h="618393"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cap="none" spc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0813" marR="0" marT="25947" marB="194599" anchor="b">
                    <a:lnL w="12700" cmpd="sng">
                      <a:solidFill>
                        <a:schemeClr val="tx1"/>
                      </a:solidFill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FY25</a:t>
                      </a:r>
                    </a:p>
                  </a:txBody>
                  <a:tcPr marL="90813" marR="0" marT="25947" marB="194599" anchor="b">
                    <a:lnL w="12700" cmpd="sng">
                      <a:noFill/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393364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Starting reserves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$15,292,151 </a:t>
                      </a:r>
                      <a:endParaRPr lang="en-US" sz="17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ctr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081736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Revenues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$232,016,178 </a:t>
                      </a:r>
                      <a:endParaRPr lang="en-US" sz="17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27155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Expenditures, Including: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$235,671,631 </a:t>
                      </a:r>
                      <a:endParaRPr lang="en-US" sz="17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4547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1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Base (Recurring) Budget Reductions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1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$0 </a:t>
                      </a:r>
                      <a:endParaRPr lang="en-US" sz="1700" b="0" i="1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758646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1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One-time Budget Reductions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1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($13,741,267)</a:t>
                      </a: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048116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Net Change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($3,655,452)</a:t>
                      </a: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31954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Ending Reserves</a:t>
                      </a: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$11,636,699 </a:t>
                      </a:r>
                      <a:endParaRPr lang="en-US" sz="17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301114"/>
                  </a:ext>
                </a:extLst>
              </a:tr>
              <a:tr h="531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Reserves as a % of Budget </a:t>
                      </a:r>
                      <a:endParaRPr lang="en-US" sz="17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13" marR="0" marT="25947" marB="194599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0" cap="flat" cmpd="sng" algn="ctr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5.0%</a:t>
                      </a:r>
                    </a:p>
                  </a:txBody>
                  <a:tcPr marL="90813" marR="0" marT="25947" marB="194599" anchor="b">
                    <a:lnL w="12700" cmpd="sng">
                      <a:noFill/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0" cap="flat" cmpd="sng" algn="ctr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27986"/>
                  </a:ext>
                </a:extLst>
              </a:tr>
            </a:tbl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313C832-63E2-EC9A-CFDF-CC1BCB290215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42059456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6AF7-2399-8BD1-B166-02C9B9FE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Fiscal Year 2024-2025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BF7D2A4-A4CA-1B7F-5FC6-65229E93E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403401"/>
              </p:ext>
            </p:extLst>
          </p:nvPr>
        </p:nvGraphicFramePr>
        <p:xfrm>
          <a:off x="606490" y="1334278"/>
          <a:ext cx="10747310" cy="4842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7EA720-DFA3-D81D-44D5-5AC2BF4C6484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944294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6AF7-2399-8BD1-B166-02C9B9FE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1" y="392438"/>
            <a:ext cx="7613351" cy="994554"/>
          </a:xfrm>
        </p:spPr>
        <p:txBody>
          <a:bodyPr anchor="b">
            <a:noAutofit/>
          </a:bodyPr>
          <a:lstStyle/>
          <a:p>
            <a:r>
              <a:rPr lang="en-US" sz="4400">
                <a:latin typeface="Montserrat"/>
              </a:rPr>
              <a:t>Fiscal Year 2024-2025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7C9D-C6D3-8629-4F51-FD940331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71" y="1386992"/>
            <a:ext cx="10119833" cy="45183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>
                <a:latin typeface="Fira Sans"/>
              </a:rPr>
              <a:t>New state operating funding becoming effective from biennium and supplemental:</a:t>
            </a:r>
          </a:p>
          <a:p>
            <a:pPr lvl="1"/>
            <a:endParaRPr lang="en-US" sz="2400">
              <a:latin typeface="Fira Sans"/>
            </a:endParaRPr>
          </a:p>
          <a:p>
            <a:pPr lvl="1"/>
            <a:endParaRPr lang="en-US" sz="2400">
              <a:latin typeface="Fira San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0DE42A3-FDC3-168D-7D79-4DCEA3F7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EA83DBE-281E-F0FD-752B-DC82F522C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843799"/>
              </p:ext>
            </p:extLst>
          </p:nvPr>
        </p:nvGraphicFramePr>
        <p:xfrm>
          <a:off x="1358288" y="2381546"/>
          <a:ext cx="9113471" cy="3507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799753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students walking across Western's campus. ">
            <a:extLst>
              <a:ext uri="{FF2B5EF4-FFF2-40B4-BE49-F238E27FC236}">
                <a16:creationId xmlns:a16="http://schemas.microsoft.com/office/drawing/2014/main" id="{E3B4A6C9-3072-1DD3-FF50-47FA051F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842" y="1854200"/>
            <a:ext cx="5563958" cy="370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719F8E-16B8-9D40-B8A6-7B1C3FA3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5" y="389315"/>
            <a:ext cx="10515600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Looking Ahead 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2D2B-3582-D732-C40B-84841966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663574"/>
            <a:ext cx="5930900" cy="474723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002F5E"/>
                </a:solidFill>
                <a:latin typeface="Fira Sans"/>
                <a:cs typeface="Calibri"/>
              </a:rPr>
              <a:t>We will maintain a laser focus on increasing enrollment both through recruitment of new students and retention of current students.</a:t>
            </a:r>
            <a:endParaRPr lang="en-US" sz="2000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2000">
              <a:solidFill>
                <a:srgbClr val="002F5E"/>
              </a:solidFill>
              <a:latin typeface="Fira Sans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002F5E"/>
                </a:solidFill>
                <a:latin typeface="Fira Sans"/>
                <a:cs typeface="Calibri"/>
              </a:rPr>
              <a:t>2025-2027 State Budget Request in September will focus on more robust state funding for our core operating budget so we can be on a more sustainable budget pathway in the long term.  </a:t>
            </a:r>
          </a:p>
          <a:p>
            <a:pPr lvl="1">
              <a:lnSpc>
                <a:spcPct val="100000"/>
              </a:lnSpc>
            </a:pPr>
            <a:endParaRPr lang="en-US" sz="2000">
              <a:solidFill>
                <a:srgbClr val="002F5E"/>
              </a:solidFill>
              <a:latin typeface="Fira Sans"/>
              <a:ea typeface="Calibri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2000">
                <a:solidFill>
                  <a:srgbClr val="002F5E"/>
                </a:solidFill>
                <a:latin typeface="Fira Sans"/>
                <a:ea typeface="Calibri"/>
                <a:cs typeface="Calibri"/>
              </a:rPr>
              <a:t>Assess the impacts of headwinds and mitigation strategies to address uncertainties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D5C7A2-E6EE-EB43-2484-8E1F2814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27984435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urora borealis over pine forest">
            <a:extLst>
              <a:ext uri="{FF2B5EF4-FFF2-40B4-BE49-F238E27FC236}">
                <a16:creationId xmlns:a16="http://schemas.microsoft.com/office/drawing/2014/main" id="{E97BD561-8B9D-468F-9479-7D42399DD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771" y="21631"/>
            <a:ext cx="12193912" cy="810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82305-70AB-0044-BDA8-0D5AF269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822" y="2755487"/>
            <a:ext cx="7360357" cy="1347027"/>
          </a:xfrm>
        </p:spPr>
        <p:txBody>
          <a:bodyPr anchor="ctr">
            <a:noAutofit/>
          </a:bodyPr>
          <a:lstStyle/>
          <a:p>
            <a:pPr algn="ctr"/>
            <a:r>
              <a:rPr lang="en-US" sz="8800">
                <a:ln w="3175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0"/>
              </a:rPr>
              <a:t>Questions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78E9-F250-6E46-899B-C212A265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8685" y="6371980"/>
            <a:ext cx="4699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b="1"/>
              <a:t>STRATEGY, MANAGEMENT &amp; BUDGET | BUSINESS &amp; FINANCIAL AFFAIRS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F5A3DD-2714-4B46-AEFA-136BE122CB0C}"/>
              </a:ext>
            </a:extLst>
          </p:cNvPr>
          <p:cNvSpPr txBox="1">
            <a:spLocks/>
          </p:cNvSpPr>
          <p:nvPr/>
        </p:nvSpPr>
        <p:spPr>
          <a:xfrm>
            <a:off x="0" y="6397172"/>
            <a:ext cx="121920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rgbClr val="003F87"/>
              </a:solidFill>
              <a:latin typeface="Montserrat" pitchFamily="2" charset="77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F791A85-1B72-3FC6-D247-ECB944AE8A0C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4428746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94A3D9-D3DE-4290-A741-ACF5C1632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2" b="8862"/>
          <a:stretch/>
        </p:blipFill>
        <p:spPr>
          <a:xfrm>
            <a:off x="-626973" y="-46755"/>
            <a:ext cx="13144020" cy="6944682"/>
          </a:xfrm>
          <a:prstGeom prst="rect">
            <a:avLst/>
          </a:prstGeom>
          <a:noFill/>
          <a:effectLst/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880B00C-A8EB-4F97-9C7F-6D8F2AF5F63C}"/>
              </a:ext>
            </a:extLst>
          </p:cNvPr>
          <p:cNvSpPr txBox="1">
            <a:spLocks/>
          </p:cNvSpPr>
          <p:nvPr/>
        </p:nvSpPr>
        <p:spPr>
          <a:xfrm>
            <a:off x="0" y="6397172"/>
            <a:ext cx="121920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rgbClr val="003F87"/>
              </a:solidFill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BE10E-7833-976F-900C-A0636A830119}"/>
              </a:ext>
            </a:extLst>
          </p:cNvPr>
          <p:cNvSpPr txBox="1"/>
          <p:nvPr/>
        </p:nvSpPr>
        <p:spPr>
          <a:xfrm>
            <a:off x="3187702" y="4817853"/>
            <a:ext cx="55180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Montserrat Bold"/>
              </a:rPr>
              <a:t>Thank You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7E03CB8-AC83-B6D9-5865-36B2CE13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2963931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AA00-1AB9-4BFD-A257-C0344A05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57" y="-5309"/>
            <a:ext cx="4671622" cy="1584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Today’s</a:t>
            </a:r>
            <a:r>
              <a:rPr lang="en-US" sz="4400">
                <a:solidFill>
                  <a:srgbClr val="0C8FD3"/>
                </a:solidFill>
                <a:latin typeface="Montserrat Bold"/>
              </a:rPr>
              <a:t> Topics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3A060A-8E20-4706-8D28-D912157DA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6803" r="26803"/>
          <a:stretch/>
        </p:blipFill>
        <p:spPr>
          <a:xfrm>
            <a:off x="6548156" y="10"/>
            <a:ext cx="5645699" cy="638763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04BC4-BDBB-42B8-A5A9-7C885165F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993" y="2025247"/>
            <a:ext cx="5700560" cy="3811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Fira Sans" panose="020B0503050000020004" pitchFamily="34" charset="0"/>
              </a:rPr>
              <a:t>Introduction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Fira Sans" panose="020B0503050000020004" pitchFamily="34" charset="0"/>
              </a:rPr>
              <a:t>Enrollment update 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/>
              </a:rPr>
              <a:t>Brief Review: Fiscal Year 2022-2023 actual revenues and expenditures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/>
              </a:rPr>
              <a:t>Fiscal Year 2023-2024 budget review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/>
              </a:rPr>
              <a:t>Fiscal Year 2024-2025 budget plan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 panose="020B0503050000020004" pitchFamily="34" charset="0"/>
              </a:rPr>
              <a:t>A look ahead at the next biennium’s budget strategy and planning </a:t>
            </a:r>
          </a:p>
          <a:p>
            <a:pPr marL="457200" indent="-4572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endParaRPr lang="en-US" sz="2400">
              <a:latin typeface="Fira Sans" panose="020B0503050000020004" pitchFamily="34" charset="0"/>
            </a:endParaRPr>
          </a:p>
          <a:p>
            <a:endParaRPr lang="en-US" sz="2400">
              <a:latin typeface="Fira Sans" panose="020B05030500000200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2CADF-3FC4-0013-EEEA-E61A889F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80DA50-8FD8-D716-ACEB-B710C8B96CAD}"/>
              </a:ext>
            </a:extLst>
          </p:cNvPr>
          <p:cNvCxnSpPr>
            <a:cxnSpLocks/>
          </p:cNvCxnSpPr>
          <p:nvPr/>
        </p:nvCxnSpPr>
        <p:spPr>
          <a:xfrm>
            <a:off x="724619" y="1652235"/>
            <a:ext cx="4408098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9996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16B2-7B04-EFF5-014F-181D6E0A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955431"/>
          </a:xfrm>
        </p:spPr>
        <p:txBody>
          <a:bodyPr anchor="b">
            <a:normAutofit/>
          </a:bodyPr>
          <a:lstStyle/>
          <a:p>
            <a:r>
              <a:rPr lang="en-US" sz="4800"/>
              <a:t>Year in Brief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CDB1BFB2-60F9-5D75-1BE4-5F8A4022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8164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5E70481-F06D-1823-F602-3AC379FDD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851058"/>
              </p:ext>
            </p:extLst>
          </p:nvPr>
        </p:nvGraphicFramePr>
        <p:xfrm>
          <a:off x="3470366" y="621846"/>
          <a:ext cx="7302736" cy="573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17432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C0A6A4-B919-AEB5-3D8E-66AD5AEE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BAD6D9-5BD6-E02A-A204-186933232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95309"/>
            <a:ext cx="3515216" cy="2133898"/>
          </a:xfrm>
          <a:ln>
            <a:solidFill>
              <a:schemeClr val="accent1"/>
            </a:solidFill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3598A83-AD06-5F67-9E18-2FAEB77E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8164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DB6E8-0B70-5506-BA55-1730E1FC4AFB}"/>
              </a:ext>
            </a:extLst>
          </p:cNvPr>
          <p:cNvSpPr txBox="1"/>
          <p:nvPr/>
        </p:nvSpPr>
        <p:spPr>
          <a:xfrm>
            <a:off x="1725881" y="1690688"/>
            <a:ext cx="173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Enrollment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5831A8AC-6306-2472-E8CE-D060406C95F6}"/>
              </a:ext>
            </a:extLst>
          </p:cNvPr>
          <p:cNvSpPr/>
          <p:nvPr/>
        </p:nvSpPr>
        <p:spPr>
          <a:xfrm>
            <a:off x="4613019" y="3428999"/>
            <a:ext cx="2965961" cy="2533389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Matching budgets to known expenses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3889C0-1686-937B-9E39-986680A81E8E}"/>
              </a:ext>
            </a:extLst>
          </p:cNvPr>
          <p:cNvSpPr/>
          <p:nvPr/>
        </p:nvSpPr>
        <p:spPr>
          <a:xfrm>
            <a:off x="7578980" y="2084650"/>
            <a:ext cx="3770446" cy="213389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Sound Fiscal Policy</a:t>
            </a:r>
          </a:p>
        </p:txBody>
      </p:sp>
    </p:spTree>
    <p:extLst>
      <p:ext uri="{BB962C8B-B14F-4D97-AF65-F5344CB8AC3E}">
        <p14:creationId xmlns:p14="http://schemas.microsoft.com/office/powerpoint/2010/main" val="6170559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58" y="2503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What About Enrollments</a:t>
            </a:r>
            <a:endParaRPr lang="en-US" sz="4400">
              <a:solidFill>
                <a:srgbClr val="0C8FD3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8164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706E9-63D3-290B-2414-1E8B847C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38" y="1526883"/>
            <a:ext cx="8104792" cy="46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02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76CD48C-8C72-BC52-FC70-735A88B18362}"/>
              </a:ext>
            </a:extLst>
          </p:cNvPr>
          <p:cNvSpPr/>
          <p:nvPr/>
        </p:nvSpPr>
        <p:spPr>
          <a:xfrm>
            <a:off x="348885" y="1286284"/>
            <a:ext cx="3507910" cy="35568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57F9E9-2BD2-3FBF-B7CC-87FC9FFD8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841973"/>
              </p:ext>
            </p:extLst>
          </p:nvPr>
        </p:nvGraphicFramePr>
        <p:xfrm>
          <a:off x="3577941" y="500231"/>
          <a:ext cx="8032750" cy="5132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95AC28-B1A0-E894-5411-7EA9BE7D4491}"/>
              </a:ext>
            </a:extLst>
          </p:cNvPr>
          <p:cNvSpPr txBox="1"/>
          <p:nvPr/>
        </p:nvSpPr>
        <p:spPr>
          <a:xfrm>
            <a:off x="168382" y="2590921"/>
            <a:ext cx="386891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</a:rPr>
              <a:t>Enrollment 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</a:rPr>
              <a:t>Update 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E5A2BBEF-3DE8-C8CD-0BDB-A7028344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74532383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6D7D-FC88-99FC-AC5B-3384F7DF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11438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Budget </a:t>
            </a:r>
            <a:r>
              <a:rPr lang="en-US">
                <a:solidFill>
                  <a:srgbClr val="0C8FD3"/>
                </a:solidFill>
                <a:latin typeface="Montserrat"/>
              </a:rPr>
              <a:t>Updates</a:t>
            </a:r>
            <a:r>
              <a:rPr lang="en-US" sz="4400">
                <a:solidFill>
                  <a:srgbClr val="0C8FD3"/>
                </a:solidFill>
                <a:latin typeface="Montserrat"/>
              </a:rPr>
              <a:t> </a:t>
            </a:r>
            <a:endParaRPr lang="en-US" sz="4400" i="0" kern="1200">
              <a:solidFill>
                <a:srgbClr val="0C8FD3"/>
              </a:solidFill>
              <a:latin typeface="Montserrat Bold"/>
            </a:endParaRP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226E8A2-9BB9-F69F-22A2-7855ADB9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E5250912-2DC4-0B40-C3EF-10F5139B9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635677"/>
              </p:ext>
            </p:extLst>
          </p:nvPr>
        </p:nvGraphicFramePr>
        <p:xfrm>
          <a:off x="928468" y="1209821"/>
          <a:ext cx="10058400" cy="4941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775773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396EE0B-55C8-4EB3-8F70-AC14E777E0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657511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FCEF93-2B7C-DFFC-7E45-82AB800A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73" y="278487"/>
            <a:ext cx="11684695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accent4"/>
                </a:solidFill>
                <a:latin typeface="Montserrat"/>
              </a:rPr>
              <a:t>The Full Pie: WWU Revenues by Source</a:t>
            </a:r>
            <a:br>
              <a:rPr lang="en-US" sz="4000">
                <a:latin typeface="Montserrat"/>
              </a:rPr>
            </a:br>
            <a:r>
              <a:rPr lang="en-US" sz="2400" b="0">
                <a:solidFill>
                  <a:schemeClr val="accent4"/>
                </a:solidFill>
                <a:latin typeface="Fira Sans"/>
              </a:rPr>
              <a:t>Fiscal Year 2022-2023 Actuals </a:t>
            </a:r>
            <a:endParaRPr lang="en-US" b="0">
              <a:solidFill>
                <a:schemeClr val="accent4"/>
              </a:solidFill>
              <a:latin typeface="Fira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778DE-1081-39DD-BEF6-B0CBFB288E5A}"/>
              </a:ext>
            </a:extLst>
          </p:cNvPr>
          <p:cNvSpPr txBox="1"/>
          <p:nvPr/>
        </p:nvSpPr>
        <p:spPr>
          <a:xfrm>
            <a:off x="7257447" y="2950090"/>
            <a:ext cx="711238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Fira Sans"/>
                <a:ea typeface="Calibri"/>
                <a:cs typeface="Calibri"/>
              </a:rPr>
              <a:t>Includes $104.4M in operating and $2.0M in capital used for maintenance</a:t>
            </a:r>
            <a:endParaRPr lang="en-US" sz="1100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50605612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CE7FB1-8D2D-C0AA-4CCC-56212FEABD2D}"/>
              </a:ext>
            </a:extLst>
          </p:cNvPr>
          <p:cNvSpPr/>
          <p:nvPr/>
        </p:nvSpPr>
        <p:spPr>
          <a:xfrm>
            <a:off x="1243562" y="972573"/>
            <a:ext cx="3321941" cy="8868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3F87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6DA430-1FBB-190D-9B81-A1CA3B5EB2D8}"/>
              </a:ext>
            </a:extLst>
          </p:cNvPr>
          <p:cNvSpPr/>
          <p:nvPr/>
        </p:nvSpPr>
        <p:spPr>
          <a:xfrm>
            <a:off x="7331380" y="1008531"/>
            <a:ext cx="3321941" cy="850888"/>
          </a:xfrm>
          <a:prstGeom prst="roundRect">
            <a:avLst/>
          </a:prstGeom>
          <a:solidFill>
            <a:srgbClr val="FAAD8C"/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6FC32C-640F-D3CD-6591-D85B2080381C}"/>
              </a:ext>
            </a:extLst>
          </p:cNvPr>
          <p:cNvSpPr txBox="1"/>
          <p:nvPr/>
        </p:nvSpPr>
        <p:spPr>
          <a:xfrm>
            <a:off x="1453871" y="1118274"/>
            <a:ext cx="278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Fira Sans" panose="020B0503050000020004" pitchFamily="34" charset="0"/>
              </a:rPr>
              <a:t>Total Revenues (</a:t>
            </a:r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Operating</a:t>
            </a:r>
            <a:r>
              <a:rPr lang="en-US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64A59F0-50BD-F923-7135-7DD7856D64A6}"/>
              </a:ext>
            </a:extLst>
          </p:cNvPr>
          <p:cNvSpPr txBox="1"/>
          <p:nvPr/>
        </p:nvSpPr>
        <p:spPr>
          <a:xfrm>
            <a:off x="7308218" y="1092829"/>
            <a:ext cx="332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Total Expenses </a:t>
            </a: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(</a:t>
            </a:r>
            <a:r>
              <a:rPr lang="en-US" u="sng">
                <a:solidFill>
                  <a:srgbClr val="002F5E"/>
                </a:solidFill>
                <a:latin typeface="Fira Sans" panose="020B0503050000020004" pitchFamily="34" charset="0"/>
              </a:rPr>
              <a:t>State</a:t>
            </a:r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 Operating)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B49E82-EE8A-6194-82B4-99496F120EF7}"/>
              </a:ext>
            </a:extLst>
          </p:cNvPr>
          <p:cNvSpPr/>
          <p:nvPr/>
        </p:nvSpPr>
        <p:spPr>
          <a:xfrm>
            <a:off x="663131" y="3041087"/>
            <a:ext cx="1683232" cy="10048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5941-1535-8BBB-5147-6B1339159092}"/>
              </a:ext>
            </a:extLst>
          </p:cNvPr>
          <p:cNvSpPr/>
          <p:nvPr/>
        </p:nvSpPr>
        <p:spPr>
          <a:xfrm>
            <a:off x="2529495" y="3041088"/>
            <a:ext cx="1946429" cy="10048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40F47E4-4053-9844-242F-F0820070C077}"/>
              </a:ext>
            </a:extLst>
          </p:cNvPr>
          <p:cNvSpPr txBox="1"/>
          <p:nvPr/>
        </p:nvSpPr>
        <p:spPr>
          <a:xfrm>
            <a:off x="771895" y="3262064"/>
            <a:ext cx="153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 + fees</a:t>
            </a:r>
            <a:b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</a:b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$117.7M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1771F73-E8F7-17AD-23FC-DB67D4F91CAD}"/>
              </a:ext>
            </a:extLst>
          </p:cNvPr>
          <p:cNvSpPr txBox="1"/>
          <p:nvPr/>
        </p:nvSpPr>
        <p:spPr>
          <a:xfrm>
            <a:off x="2504780" y="3260008"/>
            <a:ext cx="212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State Appropriation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$104.4M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70A7FA-0CEF-823F-2045-6D24368D1191}"/>
              </a:ext>
            </a:extLst>
          </p:cNvPr>
          <p:cNvGrpSpPr/>
          <p:nvPr/>
        </p:nvGrpSpPr>
        <p:grpSpPr>
          <a:xfrm>
            <a:off x="1243562" y="1999188"/>
            <a:ext cx="3409051" cy="902128"/>
            <a:chOff x="1243562" y="1999188"/>
            <a:chExt cx="3409051" cy="902128"/>
          </a:xfrm>
        </p:grpSpPr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37222216-D0D9-31D6-95A0-642364D9BC36}"/>
                </a:ext>
              </a:extLst>
            </p:cNvPr>
            <p:cNvSpPr/>
            <p:nvPr/>
          </p:nvSpPr>
          <p:spPr>
            <a:xfrm>
              <a:off x="1243562" y="1999188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4BB5F510-77F0-4D9C-5C02-0720C4D15CF6}"/>
                </a:ext>
              </a:extLst>
            </p:cNvPr>
            <p:cNvSpPr/>
            <p:nvPr/>
          </p:nvSpPr>
          <p:spPr>
            <a:xfrm>
              <a:off x="3704939" y="1999189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F14B7499-4700-26BB-3573-FC15DACE3F49}"/>
                </a:ext>
              </a:extLst>
            </p:cNvPr>
            <p:cNvSpPr txBox="1"/>
            <p:nvPr/>
          </p:nvSpPr>
          <p:spPr>
            <a:xfrm>
              <a:off x="2252616" y="2190199"/>
              <a:ext cx="1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Made up of</a:t>
              </a:r>
            </a:p>
          </p:txBody>
        </p:sp>
      </p:grp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2E2F7B2-252F-0486-20C0-490028BAF0E9}"/>
              </a:ext>
            </a:extLst>
          </p:cNvPr>
          <p:cNvSpPr/>
          <p:nvPr/>
        </p:nvSpPr>
        <p:spPr>
          <a:xfrm>
            <a:off x="996765" y="4105595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36B276-AAF4-C951-8939-3532A9B64006}"/>
              </a:ext>
            </a:extLst>
          </p:cNvPr>
          <p:cNvSpPr/>
          <p:nvPr/>
        </p:nvSpPr>
        <p:spPr>
          <a:xfrm>
            <a:off x="638873" y="4636201"/>
            <a:ext cx="655192" cy="9193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E9E9DC-DB1D-CA01-E67F-0D3FFECE6D93}"/>
              </a:ext>
            </a:extLst>
          </p:cNvPr>
          <p:cNvSpPr/>
          <p:nvPr/>
        </p:nvSpPr>
        <p:spPr>
          <a:xfrm>
            <a:off x="1356891" y="4636201"/>
            <a:ext cx="883738" cy="9193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5787FD-2E0D-145B-A591-8DCB1F045003}"/>
              </a:ext>
            </a:extLst>
          </p:cNvPr>
          <p:cNvSpPr/>
          <p:nvPr/>
        </p:nvSpPr>
        <p:spPr>
          <a:xfrm>
            <a:off x="4589589" y="3041088"/>
            <a:ext cx="730419" cy="1004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70344EF-012C-FA72-7B3D-B63D4486C595}"/>
              </a:ext>
            </a:extLst>
          </p:cNvPr>
          <p:cNvSpPr txBox="1"/>
          <p:nvPr/>
        </p:nvSpPr>
        <p:spPr>
          <a:xfrm>
            <a:off x="4580551" y="3274422"/>
            <a:ext cx="81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ASA</a:t>
            </a:r>
          </a:p>
          <a:p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$4.9M</a:t>
            </a:r>
            <a:endParaRPr lang="en-US">
              <a:solidFill>
                <a:srgbClr val="002F5E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901C548-46A5-D766-8337-8C840E7807EA}"/>
              </a:ext>
            </a:extLst>
          </p:cNvPr>
          <p:cNvSpPr txBox="1"/>
          <p:nvPr/>
        </p:nvSpPr>
        <p:spPr>
          <a:xfrm>
            <a:off x="609052" y="4787510"/>
            <a:ext cx="70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Fees &amp; FA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68BC23-4D12-4B59-9943-7AC5F34EECD9}"/>
              </a:ext>
            </a:extLst>
          </p:cNvPr>
          <p:cNvSpPr/>
          <p:nvPr/>
        </p:nvSpPr>
        <p:spPr>
          <a:xfrm>
            <a:off x="2375837" y="4639165"/>
            <a:ext cx="989120" cy="906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E7840C9-4815-4794-DEB7-9E1E3126C0E9}"/>
              </a:ext>
            </a:extLst>
          </p:cNvPr>
          <p:cNvSpPr txBox="1"/>
          <p:nvPr/>
        </p:nvSpPr>
        <p:spPr>
          <a:xfrm>
            <a:off x="1318430" y="4756541"/>
            <a:ext cx="94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 Building Fee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F3448CD-2511-1FEE-CB46-FA5C706988A6}"/>
              </a:ext>
            </a:extLst>
          </p:cNvPr>
          <p:cNvSpPr txBox="1"/>
          <p:nvPr/>
        </p:nvSpPr>
        <p:spPr>
          <a:xfrm>
            <a:off x="2307567" y="4699496"/>
            <a:ext cx="110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Net </a:t>
            </a:r>
            <a:r>
              <a:rPr lang="en-US" sz="1600" err="1">
                <a:solidFill>
                  <a:srgbClr val="002F5E"/>
                </a:solidFill>
                <a:latin typeface="Fira Sans" panose="020B0503050000020004" pitchFamily="34" charset="0"/>
              </a:rPr>
              <a:t>Oper</a:t>
            </a: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.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</a:t>
            </a:r>
            <a:b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</a:b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$93.0M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E844C1-4E21-2354-A8E2-A0237CF67FA1}"/>
              </a:ext>
            </a:extLst>
          </p:cNvPr>
          <p:cNvSpPr/>
          <p:nvPr/>
        </p:nvSpPr>
        <p:spPr>
          <a:xfrm>
            <a:off x="3994107" y="4593542"/>
            <a:ext cx="2190878" cy="11608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5C37331-9570-2573-FF51-91B243F807D2}"/>
              </a:ext>
            </a:extLst>
          </p:cNvPr>
          <p:cNvSpPr txBox="1"/>
          <p:nvPr/>
        </p:nvSpPr>
        <p:spPr>
          <a:xfrm>
            <a:off x="4262945" y="4868916"/>
            <a:ext cx="166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Local Operating $202.7M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5F6E602-625D-2CE5-85A7-2F43D645CB6E}"/>
              </a:ext>
            </a:extLst>
          </p:cNvPr>
          <p:cNvSpPr/>
          <p:nvPr/>
        </p:nvSpPr>
        <p:spPr>
          <a:xfrm>
            <a:off x="4778132" y="4123964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E9B3508-4ED0-F659-A7A1-5C39346A8874}"/>
              </a:ext>
            </a:extLst>
          </p:cNvPr>
          <p:cNvSpPr/>
          <p:nvPr/>
        </p:nvSpPr>
        <p:spPr>
          <a:xfrm>
            <a:off x="5593663" y="4118330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D854BD4-88D8-F345-AD08-4470D3F95533}"/>
              </a:ext>
            </a:extLst>
          </p:cNvPr>
          <p:cNvSpPr/>
          <p:nvPr/>
        </p:nvSpPr>
        <p:spPr>
          <a:xfrm rot="16200000">
            <a:off x="3473131" y="4902634"/>
            <a:ext cx="446439" cy="4928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32C4BD-B886-4F83-166F-29C595214078}"/>
              </a:ext>
            </a:extLst>
          </p:cNvPr>
          <p:cNvSpPr/>
          <p:nvPr/>
        </p:nvSpPr>
        <p:spPr>
          <a:xfrm>
            <a:off x="546184" y="4485092"/>
            <a:ext cx="1759197" cy="116086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E3FFDDE-E817-E9CE-7CE1-4566B67A007B}"/>
              </a:ext>
            </a:extLst>
          </p:cNvPr>
          <p:cNvSpPr/>
          <p:nvPr/>
        </p:nvSpPr>
        <p:spPr>
          <a:xfrm>
            <a:off x="803936" y="5645960"/>
            <a:ext cx="306845" cy="2700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DB8BC8A-D421-1513-C530-B3162E6C6C38}"/>
              </a:ext>
            </a:extLst>
          </p:cNvPr>
          <p:cNvSpPr/>
          <p:nvPr/>
        </p:nvSpPr>
        <p:spPr>
          <a:xfrm>
            <a:off x="1453871" y="5645960"/>
            <a:ext cx="306845" cy="2700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E9088F-1C0C-45DB-1275-63864361D30F}"/>
              </a:ext>
            </a:extLst>
          </p:cNvPr>
          <p:cNvSpPr/>
          <p:nvPr/>
        </p:nvSpPr>
        <p:spPr>
          <a:xfrm>
            <a:off x="503227" y="5915984"/>
            <a:ext cx="1600580" cy="7916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B1281A9-AB94-F31E-1899-648BB136DE6A}"/>
              </a:ext>
            </a:extLst>
          </p:cNvPr>
          <p:cNvSpPr txBox="1"/>
          <p:nvPr/>
        </p:nvSpPr>
        <p:spPr>
          <a:xfrm>
            <a:off x="503227" y="5934066"/>
            <a:ext cx="1613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Appropriate Earmarks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$24.7M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407133-0E81-50AA-3BA8-999274F2DF84}"/>
              </a:ext>
            </a:extLst>
          </p:cNvPr>
          <p:cNvSpPr/>
          <p:nvPr/>
        </p:nvSpPr>
        <p:spPr>
          <a:xfrm>
            <a:off x="6629025" y="3028082"/>
            <a:ext cx="1606309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458ED7D-3260-6F30-7C8B-2D09E23B2C25}"/>
              </a:ext>
            </a:extLst>
          </p:cNvPr>
          <p:cNvSpPr/>
          <p:nvPr/>
        </p:nvSpPr>
        <p:spPr>
          <a:xfrm>
            <a:off x="8398435" y="3041087"/>
            <a:ext cx="1606309" cy="1004884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EA234F97-43C5-DFA2-A0E7-B494B69BA829}"/>
              </a:ext>
            </a:extLst>
          </p:cNvPr>
          <p:cNvSpPr txBox="1"/>
          <p:nvPr/>
        </p:nvSpPr>
        <p:spPr>
          <a:xfrm>
            <a:off x="6759529" y="3151310"/>
            <a:ext cx="126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Salaries + Benefits $189.1M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F64A98F-B809-A697-9DE8-4E07E72EC913}"/>
              </a:ext>
            </a:extLst>
          </p:cNvPr>
          <p:cNvSpPr txBox="1"/>
          <p:nvPr/>
        </p:nvSpPr>
        <p:spPr>
          <a:xfrm>
            <a:off x="8603071" y="3109508"/>
            <a:ext cx="1166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Goods + Services $27.2M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B39ECF-92A3-4B2B-F859-16311CEF7E43}"/>
              </a:ext>
            </a:extLst>
          </p:cNvPr>
          <p:cNvGrpSpPr/>
          <p:nvPr/>
        </p:nvGrpSpPr>
        <p:grpSpPr>
          <a:xfrm>
            <a:off x="7244270" y="1967061"/>
            <a:ext cx="3409051" cy="902128"/>
            <a:chOff x="7244270" y="1967061"/>
            <a:chExt cx="3409051" cy="902128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238186CA-92CC-6441-48EA-CDBAEF633B4E}"/>
                </a:ext>
              </a:extLst>
            </p:cNvPr>
            <p:cNvSpPr/>
            <p:nvPr/>
          </p:nvSpPr>
          <p:spPr>
            <a:xfrm>
              <a:off x="7244270" y="1967061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77AEBEF6-C891-6763-1AF4-2BE1315F2F1B}"/>
                </a:ext>
              </a:extLst>
            </p:cNvPr>
            <p:cNvSpPr/>
            <p:nvPr/>
          </p:nvSpPr>
          <p:spPr>
            <a:xfrm>
              <a:off x="9705647" y="1967062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393D8285-4881-24B3-D2E5-3BB044203863}"/>
                </a:ext>
              </a:extLst>
            </p:cNvPr>
            <p:cNvSpPr txBox="1"/>
            <p:nvPr/>
          </p:nvSpPr>
          <p:spPr>
            <a:xfrm>
              <a:off x="8253324" y="2158072"/>
              <a:ext cx="1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Made up of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CD5B13F-7FD1-7352-0FA9-834A4906D26D}"/>
              </a:ext>
            </a:extLst>
          </p:cNvPr>
          <p:cNvSpPr/>
          <p:nvPr/>
        </p:nvSpPr>
        <p:spPr>
          <a:xfrm>
            <a:off x="6491687" y="2932906"/>
            <a:ext cx="3628082" cy="119105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FC76ADBB-117C-9D98-C5B4-3F75D1A82596}"/>
              </a:ext>
            </a:extLst>
          </p:cNvPr>
          <p:cNvSpPr/>
          <p:nvPr/>
        </p:nvSpPr>
        <p:spPr>
          <a:xfrm>
            <a:off x="8088451" y="4164665"/>
            <a:ext cx="546185" cy="4733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21809A0-5C1A-AB0B-261C-70AAAB249825}"/>
              </a:ext>
            </a:extLst>
          </p:cNvPr>
          <p:cNvSpPr/>
          <p:nvPr/>
        </p:nvSpPr>
        <p:spPr>
          <a:xfrm>
            <a:off x="7266104" y="4696543"/>
            <a:ext cx="2190878" cy="1007967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TextBox 44">
            <a:extLst>
              <a:ext uri="{FF2B5EF4-FFF2-40B4-BE49-F238E27FC236}">
                <a16:creationId xmlns:a16="http://schemas.microsoft.com/office/drawing/2014/main" id="{D73D6EAE-44FD-439E-5B5F-6BD61F8B683B}"/>
              </a:ext>
            </a:extLst>
          </p:cNvPr>
          <p:cNvSpPr txBox="1"/>
          <p:nvPr/>
        </p:nvSpPr>
        <p:spPr>
          <a:xfrm>
            <a:off x="7449628" y="4781121"/>
            <a:ext cx="171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Local Operating Expenses $216.3M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FAB6F92-A35C-6AF8-D647-17C842A4B008}"/>
              </a:ext>
            </a:extLst>
          </p:cNvPr>
          <p:cNvSpPr/>
          <p:nvPr/>
        </p:nvSpPr>
        <p:spPr>
          <a:xfrm>
            <a:off x="10119769" y="4694177"/>
            <a:ext cx="1606309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FA0E3C4C-FA18-002A-B871-2FA34099FB48}"/>
              </a:ext>
            </a:extLst>
          </p:cNvPr>
          <p:cNvSpPr/>
          <p:nvPr/>
        </p:nvSpPr>
        <p:spPr>
          <a:xfrm>
            <a:off x="10645982" y="4162873"/>
            <a:ext cx="546185" cy="4733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B9AF677A-ACAA-1E89-E082-68861F465ABE}"/>
              </a:ext>
            </a:extLst>
          </p:cNvPr>
          <p:cNvSpPr txBox="1"/>
          <p:nvPr/>
        </p:nvSpPr>
        <p:spPr>
          <a:xfrm>
            <a:off x="10010950" y="4758706"/>
            <a:ext cx="177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Net Pension + OPEB Contra-Expense $10.5M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4EAC0AF-0AE2-C8CB-E922-A18F7DB4F7F6}"/>
              </a:ext>
            </a:extLst>
          </p:cNvPr>
          <p:cNvSpPr/>
          <p:nvPr/>
        </p:nvSpPr>
        <p:spPr>
          <a:xfrm>
            <a:off x="5433674" y="3022565"/>
            <a:ext cx="969564" cy="1004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3C147E14-637E-EE54-DF33-FEA87F167472}"/>
              </a:ext>
            </a:extLst>
          </p:cNvPr>
          <p:cNvSpPr/>
          <p:nvPr/>
        </p:nvSpPr>
        <p:spPr>
          <a:xfrm>
            <a:off x="3940544" y="4141796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TextBox 50">
            <a:extLst>
              <a:ext uri="{FF2B5EF4-FFF2-40B4-BE49-F238E27FC236}">
                <a16:creationId xmlns:a16="http://schemas.microsoft.com/office/drawing/2014/main" id="{217F4479-20C4-54BB-4230-CBFEADF6577D}"/>
              </a:ext>
            </a:extLst>
          </p:cNvPr>
          <p:cNvSpPr txBox="1"/>
          <p:nvPr/>
        </p:nvSpPr>
        <p:spPr>
          <a:xfrm>
            <a:off x="5399119" y="3021438"/>
            <a:ext cx="10526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2F5E"/>
                </a:solidFill>
                <a:latin typeface="Fira Sans" panose="020B0503050000020004" pitchFamily="34" charset="0"/>
              </a:rPr>
              <a:t>Invest. Income &amp; Differential Tuition</a:t>
            </a:r>
            <a:endParaRPr lang="en-US" sz="1200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$0.8M</a:t>
            </a:r>
            <a:endParaRPr lang="en-US" sz="1600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289F3638-65BC-A36E-1AE2-D06F3ED7816C}"/>
              </a:ext>
            </a:extLst>
          </p:cNvPr>
          <p:cNvSpPr txBox="1"/>
          <p:nvPr/>
        </p:nvSpPr>
        <p:spPr>
          <a:xfrm>
            <a:off x="-42547" y="212957"/>
            <a:ext cx="118535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0C8FD3"/>
                </a:solidFill>
                <a:latin typeface="Montserrat ExtraBold"/>
              </a:rPr>
              <a:t>FY23 WWU Operating Budget – Flow of Funds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F7023E9-05EB-ACA3-F835-E2BE1A1D7E46}"/>
              </a:ext>
            </a:extLst>
          </p:cNvPr>
          <p:cNvSpPr/>
          <p:nvPr/>
        </p:nvSpPr>
        <p:spPr>
          <a:xfrm>
            <a:off x="10244564" y="3023871"/>
            <a:ext cx="1848356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2D57C826-72F1-630A-12AF-126C5156378D}"/>
              </a:ext>
            </a:extLst>
          </p:cNvPr>
          <p:cNvSpPr txBox="1"/>
          <p:nvPr/>
        </p:nvSpPr>
        <p:spPr>
          <a:xfrm>
            <a:off x="10303361" y="3012810"/>
            <a:ext cx="1777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Compliance:  Accruals &amp; Deferrals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$10.6M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A46FFAF-12AA-4D08-C3E1-47148EB295A5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sz="1200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237558914"/>
      </p:ext>
    </p:extLst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Light-1-Logo_1" id="{F8FBC31B-599B-7B48-ACD4-3069F73D30EC}" vid="{6F5D1B18-606F-2A47-B4C1-F7DB4518DD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7A8D87FDA6C428EF4413AC3B2C798" ma:contentTypeVersion="13" ma:contentTypeDescription="Create a new document." ma:contentTypeScope="" ma:versionID="f51b33e33d4ccef1aef29c082cab7d8b">
  <xsd:schema xmlns:xsd="http://www.w3.org/2001/XMLSchema" xmlns:xs="http://www.w3.org/2001/XMLSchema" xmlns:p="http://schemas.microsoft.com/office/2006/metadata/properties" xmlns:ns2="fc810ea3-468f-49d0-b23f-13fdd8d07b08" xmlns:ns3="0a801133-4a30-46af-b0c3-8b7beb2fc484" targetNamespace="http://schemas.microsoft.com/office/2006/metadata/properties" ma:root="true" ma:fieldsID="980b8d538ec7e62f3cb0cb93aa823ed0" ns2:_="" ns3:_="">
    <xsd:import namespace="fc810ea3-468f-49d0-b23f-13fdd8d07b08"/>
    <xsd:import namespace="0a801133-4a30-46af-b0c3-8b7beb2fc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10ea3-468f-49d0-b23f-13fdd8d07b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2f9309-a8ab-47c5-ad99-817f00b9d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01133-4a30-46af-b0c3-8b7beb2fc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df0f4a6-8c9c-410a-b771-1801d5983714}" ma:internalName="TaxCatchAll" ma:showField="CatchAllData" ma:web="0a801133-4a30-46af-b0c3-8b7beb2fc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810ea3-468f-49d0-b23f-13fdd8d07b08">
      <Terms xmlns="http://schemas.microsoft.com/office/infopath/2007/PartnerControls"/>
    </lcf76f155ced4ddcb4097134ff3c332f>
    <TaxCatchAll xmlns="0a801133-4a30-46af-b0c3-8b7beb2fc484" xsi:nil="true"/>
    <SharedWithUsers xmlns="0a801133-4a30-46af-b0c3-8b7beb2fc484">
      <UserInfo>
        <DisplayName>Joyce Lopes</DisplayName>
        <AccountId>17</AccountId>
        <AccountType/>
      </UserInfo>
      <UserInfo>
        <DisplayName>Brad Johnson</DisplayName>
        <AccountId>78</AccountId>
        <AccountType/>
      </UserInfo>
      <UserInfo>
        <DisplayName>Sabah Randhawa</DisplayName>
        <AccountId>47</AccountId>
        <AccountType/>
      </UserInfo>
      <UserInfo>
        <DisplayName>Becca Kenna-Schenk</DisplayName>
        <AccountId>52</AccountId>
        <AccountType/>
      </UserInfo>
      <UserInfo>
        <DisplayName>Anna Hurst</DisplayName>
        <AccountId>80</AccountId>
        <AccountType/>
      </UserInfo>
      <UserInfo>
        <DisplayName>Sarah Taylor</DisplayName>
        <AccountId>101</AccountId>
        <AccountType/>
      </UserInfo>
      <UserInfo>
        <DisplayName>Kim Ayre</DisplayName>
        <AccountId>13</AccountId>
        <AccountType/>
      </UserInfo>
      <UserInfo>
        <DisplayName>Faye Gallant</DisplayName>
        <AccountId>14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3D791D-DD3C-4F2B-8369-658431733EA6}">
  <ds:schemaRefs>
    <ds:schemaRef ds:uri="0a801133-4a30-46af-b0c3-8b7beb2fc484"/>
    <ds:schemaRef ds:uri="fc810ea3-468f-49d0-b23f-13fdd8d07b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EF7437-8585-4577-9413-3F5ED30F1F5A}">
  <ds:schemaRefs>
    <ds:schemaRef ds:uri="0a801133-4a30-46af-b0c3-8b7beb2fc484"/>
    <ds:schemaRef ds:uri="fc810ea3-468f-49d0-b23f-13fdd8d07b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FD98CF-2C63-485A-A5C1-10D546FB2E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863</Words>
  <Application>Microsoft Office PowerPoint</Application>
  <PresentationFormat>Widescreen</PresentationFormat>
  <Paragraphs>164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Fira Sans</vt:lpstr>
      <vt:lpstr>Fira Sans Regular</vt:lpstr>
      <vt:lpstr>Montserrat</vt:lpstr>
      <vt:lpstr>Montserrat Bold</vt:lpstr>
      <vt:lpstr>Montserrat ExtraBold</vt:lpstr>
      <vt:lpstr>Montserrat SemiBold</vt:lpstr>
      <vt:lpstr>Make Waves - Light</vt:lpstr>
      <vt:lpstr>Spring Budget Forum​</vt:lpstr>
      <vt:lpstr>Today’s Topics</vt:lpstr>
      <vt:lpstr>Year in Brief</vt:lpstr>
      <vt:lpstr>Context</vt:lpstr>
      <vt:lpstr>What About Enrollments</vt:lpstr>
      <vt:lpstr>PowerPoint Presentation</vt:lpstr>
      <vt:lpstr>Budget Updates </vt:lpstr>
      <vt:lpstr>The Full Pie: WWU Revenues by Source Fiscal Year 2022-2023 Actuals </vt:lpstr>
      <vt:lpstr>PowerPoint Presentation</vt:lpstr>
      <vt:lpstr>Key Priorities for FY25 Budget</vt:lpstr>
      <vt:lpstr>Budget Development Timing</vt:lpstr>
      <vt:lpstr>FY25 Budget Outlook</vt:lpstr>
      <vt:lpstr>Fiscal Year 2024-2025</vt:lpstr>
      <vt:lpstr>Fiscal Year 2024-2025</vt:lpstr>
      <vt:lpstr>Looking Ahead 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Budget Forum​</dc:title>
  <dc:creator>Sarah Taylor</dc:creator>
  <cp:lastModifiedBy>Sarah Taylor</cp:lastModifiedBy>
  <cp:revision>1</cp:revision>
  <dcterms:created xsi:type="dcterms:W3CDTF">2024-05-14T18:19:58Z</dcterms:created>
  <dcterms:modified xsi:type="dcterms:W3CDTF">2024-06-06T21:09:17Z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0x010100B057A8D87FDA6C428EF4413AC3B2C798</vt:lpwstr>
  </property>
  <property fmtid="{D5CDD505-2E9C-101B-9397-08002B2CF9AE}" pid="3" name="MediaServiceImageTags">
    <vt:lpwstr/>
  </property>
</Properties>
</file>